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4"/>
  </p:notesMasterIdLst>
  <p:handoutMasterIdLst>
    <p:handoutMasterId r:id="rId45"/>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298" r:id="rId43"/>
  </p:sldIdLst>
  <p:sldSz cx="9144000" cy="6858000" type="screen4x3"/>
  <p:notesSz cx="6858000" cy="9144000"/>
  <p:embeddedFontLs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3196" autoAdjust="0"/>
  </p:normalViewPr>
  <p:slideViewPr>
    <p:cSldViewPr snapToGrid="0" snapToObjects="1">
      <p:cViewPr varScale="1">
        <p:scale>
          <a:sx n="91" d="100"/>
          <a:sy n="91" d="100"/>
        </p:scale>
        <p:origin x="2184" y="8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Instagram is a mobile photo and video</a:t>
            </a:r>
            <a:r>
              <a:rPr lang="en-US" baseline="0" dirty="0">
                <a:latin typeface="Arial" charset="0"/>
              </a:rPr>
              <a:t> sharing website owned by Facebook. It has 600 million-plus users, 60% who tend to visit daily. Users tend to be young, wealthy, and female. Popular marketing tactics include photo and/or video contests and the crowdsourcing of photos. Consumers are also uploading personal photos wearing branded clothing. These are then uploaded to a brand’s page or links are provided from the brand’s website.</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1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Twitter is a micro-blogging service that allows individuals</a:t>
            </a:r>
            <a:r>
              <a:rPr lang="en-US" baseline="0" dirty="0">
                <a:latin typeface="Arial" charset="0"/>
              </a:rPr>
              <a:t> and companies to send tweets. Twitter hosts an audience that tends to be racially diverse and college-educated. Twitter can be an effective tool for brands to reach consumers with a message. It can also be used to listen to what consumers say about a brand. Twitter can be an effective means of marketing for small businesses.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2670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Here are some tips for using Twitter. It is critical to develop a strategy to maintain a consistent brand voice. A primary goal is to engage followers and focus</a:t>
            </a:r>
            <a:r>
              <a:rPr lang="en-US" baseline="0" dirty="0">
                <a:latin typeface="Arial" charset="0"/>
              </a:rPr>
              <a:t> on building relationships, not on pushing sales. It is important to respond to customer comments, both good and bad. Brands should avoid total automation as this will soon become evident to followers and they will lose credibility.</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1837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Pinterest is a bulletin-board</a:t>
            </a:r>
            <a:r>
              <a:rPr lang="en-US" baseline="0" dirty="0">
                <a:latin typeface="Arial" charset="0"/>
              </a:rPr>
              <a:t> style social networking site with over 250 million users. Popular topics are fashion and dining. In this post, </a:t>
            </a:r>
            <a:r>
              <a:rPr lang="en-US" sz="1200" b="0" i="0" u="none" strike="noStrike" kern="1200" baseline="0" dirty="0">
                <a:solidFill>
                  <a:schemeClr val="tx1"/>
                </a:solidFill>
                <a:latin typeface="+mn-lt"/>
                <a:ea typeface="+mn-ea"/>
                <a:cs typeface="+mn-cs"/>
              </a:rPr>
              <a:t>Starbucks utilized Twitter for a successful campaign entitled “Tweet-a-coffee.”</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4268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Snapchat offers a unique platform for marketers. Research indicated that 45% of college students would open snaps from an unknown brand and 73% open snaps from a known brand. </a:t>
            </a:r>
            <a:r>
              <a:rPr lang="en-US" sz="1200" b="0" i="0" u="none" strike="noStrike" kern="1200" baseline="0" dirty="0" err="1">
                <a:solidFill>
                  <a:schemeClr val="tx1"/>
                </a:solidFill>
                <a:latin typeface="+mn-lt"/>
                <a:ea typeface="+mn-ea"/>
                <a:cs typeface="+mn-cs"/>
              </a:rPr>
              <a:t>TikTok</a:t>
            </a:r>
            <a:r>
              <a:rPr lang="en-US" sz="1200" b="0" i="0" u="none" strike="noStrike" kern="1200" baseline="0" dirty="0">
                <a:solidFill>
                  <a:schemeClr val="tx1"/>
                </a:solidFill>
                <a:latin typeface="+mn-lt"/>
                <a:ea typeface="+mn-ea"/>
                <a:cs typeface="+mn-cs"/>
              </a:rPr>
              <a:t> is one of the fastest growing social media platforms. It has achieved nearly legendary status. </a:t>
            </a:r>
            <a:r>
              <a:rPr lang="en-US" sz="1200" b="0" i="0" u="none" strike="noStrike" kern="1200" baseline="0" dirty="0" err="1">
                <a:solidFill>
                  <a:schemeClr val="tx1"/>
                </a:solidFill>
                <a:latin typeface="+mn-lt"/>
                <a:ea typeface="+mn-ea"/>
                <a:cs typeface="+mn-cs"/>
              </a:rPr>
              <a:t>TikTok</a:t>
            </a:r>
            <a:r>
              <a:rPr lang="en-US" sz="1200" b="0" i="0" u="none" strike="noStrike" kern="1200" baseline="0" dirty="0">
                <a:solidFill>
                  <a:schemeClr val="tx1"/>
                </a:solidFill>
                <a:latin typeface="+mn-lt"/>
                <a:ea typeface="+mn-ea"/>
                <a:cs typeface="+mn-cs"/>
              </a:rPr>
              <a:t> provides biddable ad space through its “managed service platform.”</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844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Social media can increase traffic and assist with mobile marketing efforts. </a:t>
            </a:r>
            <a:r>
              <a:rPr lang="en-US" baseline="0" dirty="0">
                <a:latin typeface="Arial" charset="0"/>
              </a:rPr>
              <a:t>To enhance a brand’s image, social media must do more than just offer communication opportunities. Brands must solve consumer problems, provide information, and offer insights into product usage. According to JD Powers, online interactions impact brand perceptions, either positively or negatively. </a:t>
            </a:r>
            <a:r>
              <a:rPr lang="en-US" sz="1200" b="0" i="0" u="none" strike="noStrike" kern="1200" baseline="0" dirty="0">
                <a:solidFill>
                  <a:schemeClr val="tx1"/>
                </a:solidFill>
                <a:latin typeface="+mn-lt"/>
                <a:ea typeface="+mn-ea"/>
                <a:cs typeface="+mn-cs"/>
              </a:rPr>
              <a:t>Social media helps boost organic search rankings with</a:t>
            </a:r>
          </a:p>
          <a:p>
            <a:r>
              <a:rPr lang="en-US" sz="1200" b="0" i="0" u="none" strike="noStrike" kern="1200" baseline="0" dirty="0">
                <a:solidFill>
                  <a:schemeClr val="tx1"/>
                </a:solidFill>
                <a:latin typeface="+mn-lt"/>
                <a:ea typeface="+mn-ea"/>
                <a:cs typeface="+mn-cs"/>
              </a:rPr>
              <a:t>search engines.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9155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Customer intelligence involves social listening</a:t>
            </a:r>
            <a:r>
              <a:rPr lang="en-US" baseline="0" dirty="0">
                <a:latin typeface="Arial" charset="0"/>
              </a:rPr>
              <a:t> or listening to social chatter. </a:t>
            </a:r>
            <a:r>
              <a:rPr lang="en-US" sz="1200" b="0" i="0" u="none" strike="noStrike" kern="1200" baseline="0" dirty="0">
                <a:solidFill>
                  <a:schemeClr val="tx1"/>
                </a:solidFill>
                <a:latin typeface="+mn-lt"/>
                <a:ea typeface="+mn-ea"/>
                <a:cs typeface="+mn-cs"/>
              </a:rPr>
              <a:t>Social listening offers an excellent source of ideas for branded content.</a:t>
            </a:r>
            <a:r>
              <a:rPr lang="en-US" sz="1200" b="0" i="0" u="none" strike="noStrike" kern="1200" baseline="0" dirty="0">
                <a:solidFill>
                  <a:schemeClr val="tx1"/>
                </a:solidFill>
                <a:latin typeface="Arial" charset="0"/>
                <a:ea typeface="+mn-ea"/>
                <a:cs typeface="+mn-cs"/>
              </a:rPr>
              <a:t> </a:t>
            </a:r>
            <a:r>
              <a:rPr lang="en-US" baseline="0" dirty="0">
                <a:latin typeface="Arial" charset="0"/>
              </a:rPr>
              <a:t>It also provides insight about customer thoughts, both negative and positive. Most comments are honest and reveal what individuals think. Occasionally, social buzz requires a brand reaction, such as the case with General Mills. A Cheerios ad featured a mixed-race marriage. When posted to YouTube, the ad received a large number of views and some negative, racist comments. General Mills believed these comments represented a minority so disabled the comment feature, but did not discontinue the ad.</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149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Social listening allows</a:t>
            </a:r>
            <a:r>
              <a:rPr lang="en-US" baseline="0" dirty="0">
                <a:latin typeface="Arial" charset="0"/>
              </a:rPr>
              <a:t> a firm to react to negative comments made by individuals. Social listening can be used to detect problems with the product. It can also be used to gather ideas for branded content because it will show problems people are facing. Social listening can be used to detect consumer behavior patterns or shifts in consumer views and to predict trends. Lastly, social chatter can identify brand advocates, individuals who really love a brand.</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458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One</a:t>
            </a:r>
            <a:r>
              <a:rPr lang="en-US" baseline="0" dirty="0">
                <a:latin typeface="Arial" charset="0"/>
              </a:rPr>
              <a:t> purpose of social listening is to identify consumer advocates. The majority of customers do not make comments about a brand on social media. Nearly all social buzz is generated by a small number of fans. Brand advocates should be recruited. Characteristics of brand advocates include a behavioral commitment to the brand, emotional connection to the brand, and quality communication skills.</a:t>
            </a:r>
            <a:endParaRPr lang="en-US" dirty="0">
              <a:latin typeface="Arial" charset="0"/>
            </a:endParaRPr>
          </a:p>
          <a:p>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847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Developing brand loyalty and increasing sales constitute the ultimate goals of any marketing program, including social media marketing. Marketers should design social media programs to engage consumers. Increasing sales should be viewed as a by-product of social media marketing. Social media posts can complement and supplement content delivered via traditional media. However, caution is in order. A recent Coca-Cola study suggested that online buzz, or talk on social media about the brand, did not lead to any measurable impact on sales. This new landscape presents significant challenges to those engaged in social media marketing.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6944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are the objectives for Chapter 9.</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952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these questions, encourage students to think about the social media channels they use most and their favorite brands. What resonates with them as consumers?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4281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top two reasons consumers follow a brand</a:t>
            </a:r>
            <a:r>
              <a:rPr lang="en-US" baseline="0" dirty="0">
                <a:latin typeface="Arial" charset="0"/>
              </a:rPr>
              <a:t> are to keep up with the brand’s activities and to learn about new products and services. Sweepstakes and promotions can entice some consumers to follow a brand. Fans of a brand may provide positive feedback. If someone likes a brand, they may follow it in social media to interact with other fans and to make purchases. Customers who have had a poor experience typically do not follow a brand but may complain about the brand in social media.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861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slide outlines some basic social media marketing strategies. Setting goals enhances the probability of success for social</a:t>
            </a:r>
          </a:p>
          <a:p>
            <a:r>
              <a:rPr lang="en-US" sz="1200" b="0" i="0" u="none" strike="noStrike" kern="1200" baseline="0" dirty="0">
                <a:solidFill>
                  <a:schemeClr val="tx1"/>
                </a:solidFill>
                <a:latin typeface="+mn-lt"/>
                <a:ea typeface="+mn-ea"/>
                <a:cs typeface="+mn-cs"/>
              </a:rPr>
              <a:t>media marketing investments.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4073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slide</a:t>
            </a:r>
            <a:r>
              <a:rPr lang="en-US" baseline="0" dirty="0">
                <a:latin typeface="Arial" charset="0"/>
              </a:rPr>
              <a:t> shows the steps involved in building a social media presence. It starts with determining the social media goals. The type of goal set determines the best strategies. Once goals have been set, then determine the online personality the company wants to convey in social media and then decide on the social media platforms. Social media strategies are chosen based on the goals, online personality, and social media platforms. The last step is to develop an analytical loop that examines data from social media to make changes in what is happening with social media.</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8484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Just as plants grow</a:t>
            </a:r>
            <a:r>
              <a:rPr lang="en-US" baseline="0" dirty="0">
                <a:latin typeface="Arial" charset="0"/>
              </a:rPr>
              <a:t> from seeds, marketers can plant seeds that consumers will then share with others. Financial incentives are the most common and have the best track record of working. Coupons, rebates, and contests are often used. Occasionally, a mistake can be a seed for a brand. Esurance purchased an ad after the Super Bowl for $2.5 million and then held a contest offering $1.5 million. Value-added incentives used by brands include some type of exclusive information or benefit.</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3444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Marketers employ behavioral targeting with social media in the same manner as it is used with digital marketing. The most common social behavioral targeting strategy involves identifying a person’s browsing history. Instead of using text-based behavioral search, Coca-Cola utilized an image recognition engine to search photos individuals had posted on Facebook, Instagram, and Twitter. Both approaches work the same because they send ads to individuals based on what they post or search on social media.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79743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Real-time marketing is the creation and execution of an instantaneous marketing message in response to or during a live event. It began as a legitimate</a:t>
            </a:r>
            <a:r>
              <a:rPr lang="en-US" baseline="0" dirty="0">
                <a:latin typeface="Arial" charset="0"/>
              </a:rPr>
              <a:t> strategy in the 2013 Super Bowl when Oreo cookies sent out a tweet during a blackout. Now brands have “war rooms” where company experts gather during a live sporting event. War rooms look for opportunities to create and send out marketing messages. To be successful, however, there needs to be upfront strategic planning as well as policies and rules governing real-time marketing messages. A natural event, such as a snowstorm, can also be used for real-time marketing.</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7569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Video marketing has increased</a:t>
            </a:r>
            <a:r>
              <a:rPr lang="en-US" baseline="0" dirty="0">
                <a:latin typeface="Arial" charset="0"/>
              </a:rPr>
              <a:t> in popularity. About 60% of US population watch videos and 75% of internet users watch digital videos. </a:t>
            </a:r>
            <a:r>
              <a:rPr lang="en-US" sz="1200" b="0" i="0" u="none" strike="noStrike" kern="1200" baseline="0" dirty="0">
                <a:solidFill>
                  <a:schemeClr val="tx1"/>
                </a:solidFill>
                <a:latin typeface="+mn-lt"/>
                <a:ea typeface="+mn-ea"/>
                <a:cs typeface="+mn-cs"/>
              </a:rPr>
              <a:t>Spending on advertising in videos on sites such as YouTube has risen at a rate faster than any other form of advertising.</a:t>
            </a:r>
            <a:r>
              <a:rPr lang="en-US" baseline="0" dirty="0">
                <a:latin typeface="Arial" charset="0"/>
              </a:rPr>
              <a:t> Individuals watching digital videos are more receptive than individuals watching TV ads, and they watch the ads longer.</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7887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Video</a:t>
            </a:r>
            <a:r>
              <a:rPr lang="en-US" baseline="0" dirty="0">
                <a:latin typeface="Arial" charset="0"/>
              </a:rPr>
              <a:t> ads that are pre-rolled have a higher level of impressions and are good to enhance brand recall. Mid-roll ads have the highest completion rate and are good to enhance brand recognition and brand image. Post-roll ads have a higher click-through rate and are good for direct response ads and ads with a call-to-action of some type.</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511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Brands have a variety of video marketing tactics from</a:t>
            </a:r>
            <a:r>
              <a:rPr lang="en-US" baseline="0" dirty="0">
                <a:latin typeface="Arial" charset="0"/>
              </a:rPr>
              <a:t> which to choose.</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679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9 opens with a discussion of </a:t>
            </a:r>
            <a:r>
              <a:rPr lang="en-US" baseline="0" dirty="0">
                <a:latin typeface="Arial" charset="0"/>
              </a:rPr>
              <a:t>the most popular social networking sites and the types of s</a:t>
            </a:r>
            <a:r>
              <a:rPr lang="en-US" sz="1200" dirty="0"/>
              <a:t>ocial networks that assist marketers. It describes characteristics of social media websites. Next, the chapter addresses the nature of social media marketing and social media marketing strategies. Finally, this chapter examines international issues.</a:t>
            </a:r>
            <a:endParaRPr lang="en-US" baseline="0"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5871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legend shows green representing digital ads and violet representing T V ads. The y axis ranges from 0 to 70 percent. The x axis shows grouped vertical bars from left to right with labels and values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Message recall, green 40 percent, violet 20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Brand recall, green 50 percent, violet 27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General recall, green 64 percent, violet 46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Ad likeability, green 28 percent, violet 17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2164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Because</a:t>
            </a:r>
            <a:r>
              <a:rPr lang="en-US" baseline="0" dirty="0">
                <a:latin typeface="Arial" charset="0"/>
              </a:rPr>
              <a:t> most brand content is ignored, brands are using influencer marketing, which is individuals posting positive comments and information about brands. It is important to match opinion leaders with brands where the brand message is aligned with an influencer’s motivation. Number of followers not always a key to success. Most important is if they lead conversations and shape opinions. To be effective, influencers must be seen as authentic. </a:t>
            </a:r>
            <a:r>
              <a:rPr lang="en-US" sz="1200" b="0" i="0" u="none" strike="noStrike" kern="1200" baseline="0" dirty="0">
                <a:solidFill>
                  <a:schemeClr val="tx1"/>
                </a:solidFill>
                <a:latin typeface="+mn-lt"/>
                <a:ea typeface="+mn-ea"/>
                <a:cs typeface="+mn-cs"/>
              </a:rPr>
              <a:t>As shown here, influencer marketing extends to many audiences, including those interested in automobile repairs.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78203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One area of controversy involves children as influencers. This area of marketing is largely unregulated, leading to criticisms that using kids basically boils down to exploitation, by companies, parents, and social media outlets. Try to probe students’ thinking here. </a:t>
            </a:r>
            <a:endParaRPr lang="en-US"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52138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internet</a:t>
            </a:r>
            <a:r>
              <a:rPr lang="en-US" baseline="0" dirty="0">
                <a:latin typeface="Arial" charset="0"/>
              </a:rPr>
              <a:t> provides a platform for consumers to vent their feelings. In the past, a dissatisfied customer told 12-15 friends and relatives, now he/she can tell thousands or even millions via social media. Satisfied customers also have the opportunity to share their feelings. Interactive blogs allow visitor comments. By doing so, brands have a higher level of risk since they cannot control what individuals post. Decisions do have to be made, however, on how the brand will handle negative comments. The best approach is to </a:t>
            </a:r>
            <a:r>
              <a:rPr lang="en-US" sz="1200" b="0" i="0" u="none" strike="noStrike" kern="1200" baseline="0" dirty="0">
                <a:solidFill>
                  <a:schemeClr val="tx1"/>
                </a:solidFill>
                <a:latin typeface="+mn-lt"/>
                <a:ea typeface="+mn-ea"/>
                <a:cs typeface="+mn-cs"/>
              </a:rPr>
              <a:t>face any criticism honestly and humbly and react by seeking a solution to the problem or cause of the dissatisfaction.</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46886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Consumer-generated reviews have grown in popularity. The leader is Amazon.com, which</a:t>
            </a:r>
            <a:r>
              <a:rPr lang="en-US" baseline="0" dirty="0">
                <a:latin typeface="Arial" charset="0"/>
              </a:rPr>
              <a:t> provides </a:t>
            </a:r>
            <a:r>
              <a:rPr lang="en-US" dirty="0">
                <a:latin typeface="Arial" charset="0"/>
              </a:rPr>
              <a:t>reviews on most books and items sold. Amazon encourages customers to write reviews for other customers. Best Buy also offers customer reviews on various brands. Customer reviews are a good way to reach early adopters. Customer reviews can have some negative implications if a company or brand receives negative reviews and low-star ratings. This information can be used for developing marketing plans, modifying products, and creating service strategies. Customer reviews have driven companies to focus more on consistent product quality. </a:t>
            </a:r>
            <a:r>
              <a:rPr lang="en-US" sz="1200" b="0" i="0" u="none" strike="noStrike" kern="1200" baseline="0" dirty="0">
                <a:solidFill>
                  <a:schemeClr val="tx1"/>
                </a:solidFill>
                <a:latin typeface="+mn-lt"/>
                <a:ea typeface="+mn-ea"/>
                <a:cs typeface="+mn-cs"/>
              </a:rPr>
              <a:t>Consumer-generated reviews are important in influencing tourist decisions to try new locations for places such as South Walton, Florida promoted here on Snapchat.</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3644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Viral marketing</a:t>
            </a:r>
            <a:r>
              <a:rPr lang="en-US" dirty="0">
                <a:latin typeface="Arial" charset="0"/>
              </a:rPr>
              <a:t> involves passing along a marketing message to others in some way. It can be through an email or on a blog. It is a form of word-of-mouth endorsement. Viral messages can be advertisements, hyperlinks to promotions, online newsletters, streaming videos, or games.</a:t>
            </a:r>
            <a:endParaRPr lang="en-US" b="1"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695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To create successful viral marketing programs requires a focus on the product or business. Viral</a:t>
            </a:r>
            <a:r>
              <a:rPr lang="en-US" baseline="0" dirty="0">
                <a:latin typeface="Arial" charset="0"/>
              </a:rPr>
              <a:t> marketing</a:t>
            </a:r>
            <a:r>
              <a:rPr lang="en-US" dirty="0">
                <a:latin typeface="Arial" charset="0"/>
              </a:rPr>
              <a:t> needs to be related in some way to the brand. The business must seriously think about why individuals would want to pass the message along. What makes the</a:t>
            </a:r>
            <a:r>
              <a:rPr lang="en-US" baseline="0" dirty="0">
                <a:latin typeface="Arial" charset="0"/>
              </a:rPr>
              <a:t> message</a:t>
            </a:r>
            <a:r>
              <a:rPr lang="en-US" dirty="0">
                <a:latin typeface="Arial" charset="0"/>
              </a:rPr>
              <a:t> unique or different? It has to be fun and cause a person to say, “I’ve got to send this to my friends. They have to see it.” An incentive can be offered, but that does not always work because it is seen as a sales trick. The viral message should be personal in some way. It is important to track results and analyze the data to see what worked and what didn’t, and what people did with the viral message.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1973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Social media is worldwide</a:t>
            </a:r>
            <a:r>
              <a:rPr lang="en-US" baseline="0" dirty="0">
                <a:latin typeface="Arial" charset="0"/>
              </a:rPr>
              <a:t> with users from almost every country. Facebook has more users outside the United States. Companies face three challenges: language differences, social norms, and technological issues.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0608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Social media is a powerful force in today’s society and does have an impact on your career, for good or bad. You cannot hide from social media. It is powerful. Embrace it. Use it to build your personal social image. </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6722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9 include Gillette, Dove, and Honest Tea.</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531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Wholly Guacamole’s founder, Don Bowden, discovered a high</a:t>
            </a:r>
            <a:r>
              <a:rPr lang="en-US" baseline="0" dirty="0">
                <a:latin typeface="Arial" charset="0"/>
              </a:rPr>
              <a:t> pressure process that results in a “100% all natural, fresh tasting product.” Guacamole is now a popular item that is used on a large number of foods and for sandwich spread. Wholly Guacamole brand was built through leveraging social media to create brand awareness and boost sales. To stretch limited advertising dollars, Wholly Guacamole developed brand alliances with the </a:t>
            </a:r>
            <a:r>
              <a:rPr lang="en-US" i="1" baseline="0" dirty="0">
                <a:latin typeface="Arial" charset="0"/>
              </a:rPr>
              <a:t>Biggest Loser </a:t>
            </a:r>
            <a:r>
              <a:rPr lang="en-US" baseline="0" dirty="0">
                <a:latin typeface="Arial" charset="0"/>
              </a:rPr>
              <a:t>television show, Sonic drive-in, and the Disney movie </a:t>
            </a:r>
            <a:r>
              <a:rPr lang="en-US" i="1" baseline="0" dirty="0">
                <a:latin typeface="Arial" charset="0"/>
              </a:rPr>
              <a:t>Diary of a Wimpy Kid</a:t>
            </a:r>
            <a:r>
              <a:rPr lang="en-US" baseline="0" dirty="0">
                <a:latin typeface="Arial" charset="0"/>
              </a:rPr>
              <a: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08967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Arial" charset="0"/>
              </a:rPr>
              <a:t>Social media </a:t>
            </a:r>
            <a:r>
              <a:rPr lang="en-US" dirty="0">
                <a:latin typeface="Arial" charset="0"/>
              </a:rPr>
              <a:t>is any digital tool or venue that allows individuals</a:t>
            </a:r>
            <a:r>
              <a:rPr lang="en-US" baseline="0" dirty="0">
                <a:latin typeface="Arial" charset="0"/>
              </a:rPr>
              <a:t> to socialize on the web. A </a:t>
            </a:r>
            <a:r>
              <a:rPr lang="en-US" b="1" baseline="0" dirty="0">
                <a:latin typeface="Arial" charset="0"/>
              </a:rPr>
              <a:t>social network </a:t>
            </a:r>
            <a:r>
              <a:rPr lang="en-US" baseline="0" dirty="0">
                <a:latin typeface="Arial" charset="0"/>
              </a:rPr>
              <a:t>is a social structure of individuals or organizations that are tied together in some manner. </a:t>
            </a:r>
            <a:r>
              <a:rPr lang="en-US" b="1" baseline="0" dirty="0">
                <a:latin typeface="Arial" charset="0"/>
              </a:rPr>
              <a:t>Social media marketing </a:t>
            </a:r>
            <a:r>
              <a:rPr lang="en-US" baseline="0" dirty="0">
                <a:latin typeface="Arial" charset="0"/>
              </a:rPr>
              <a:t>is the utilization of social media and social networks to market a product, company, or brand.</a:t>
            </a:r>
            <a:endParaRPr lang="en-US" dirty="0">
              <a:latin typeface="Arial" charset="0"/>
            </a:endParaRPr>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025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General social networking </a:t>
            </a:r>
            <a:r>
              <a:rPr lang="en-US" dirty="0">
                <a:latin typeface="Arial" charset="0"/>
              </a:rPr>
              <a:t>sites are broadly</a:t>
            </a:r>
            <a:r>
              <a:rPr lang="en-US" baseline="0" dirty="0">
                <a:latin typeface="Arial" charset="0"/>
              </a:rPr>
              <a:t> based and are designed to appeal to all demographics. Facebook is an example. </a:t>
            </a:r>
            <a:r>
              <a:rPr lang="en-US" b="1" baseline="0" dirty="0">
                <a:latin typeface="Arial" charset="0"/>
              </a:rPr>
              <a:t>Niche social networking sites </a:t>
            </a:r>
            <a:r>
              <a:rPr lang="en-US" baseline="0" dirty="0">
                <a:latin typeface="Arial" charset="0"/>
              </a:rPr>
              <a:t>focus on a specific topic, hobby, interest, or demographic group. LinkedIn is an example of a business niche site. Subcategories of niche sites include business, family and lifestyle, dating, special interests, hobbies, and shopping. </a:t>
            </a:r>
            <a:r>
              <a:rPr lang="en-US" b="1" baseline="0" dirty="0">
                <a:latin typeface="Arial" charset="0"/>
              </a:rPr>
              <a:t>Social bookmarking sites</a:t>
            </a:r>
            <a:r>
              <a:rPr lang="en-US" baseline="0" dirty="0">
                <a:latin typeface="Arial" charset="0"/>
              </a:rPr>
              <a:t> allow individuals to share bookmarks of their favorite websites.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5535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Facebook is the largest social media networking site with 2.3 billion users worldwide. In</a:t>
            </a:r>
            <a:r>
              <a:rPr lang="en-US" baseline="0" dirty="0">
                <a:latin typeface="Arial" charset="0"/>
              </a:rPr>
              <a:t> terms of advertising, Facebook generates billions each year and captures 66% of social media advertising dollars. Facebook now allows custom audience targeting – which allows marketers to gather information from a company’s website, then use that to target specific individuals on Facebook. Demographically, teens are deserting Facebook, a decline of 25% in the past few years. At the same time the number of seniors, 55 and older, has greatly increased. Usage is concentrated on a small percentage. </a:t>
            </a:r>
            <a:r>
              <a:rPr lang="en-US" sz="1200" b="0" i="0" u="none" strike="noStrike" kern="1200" baseline="0" dirty="0">
                <a:solidFill>
                  <a:schemeClr val="tx1"/>
                </a:solidFill>
                <a:latin typeface="+mn-lt"/>
                <a:ea typeface="+mn-ea"/>
                <a:cs typeface="+mn-cs"/>
              </a:rPr>
              <a:t>Only a small percentage share details of their lives on a daily basis. IKEA, shown here, can combine Facebook posts with other forms of advertising to promote the company’s emphasis on sustainability.</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0835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YouTube is a fast-growing social media networking site. </a:t>
            </a:r>
            <a:r>
              <a:rPr lang="en-US" baseline="0" dirty="0">
                <a:latin typeface="Arial" charset="0"/>
              </a:rPr>
              <a:t>Consumers produce the vast majority of videos on YouTube. For instance, for CoverGirl and Revlon, 99% of videos viewed are fan-produced. A new trend is consumers re-creating broadcast ads, such as the Swiffer ads. Some follow the script of Swiffer, others create a variation of the script. Rather than access websites or technical support, many consumers access YouTube to watch how-to videos and repair videos. Brands must monitor fan-created videos. Companies may want to support positive videos. Negative videos may require a response. They also can serve as learning tools.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81481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Posting</a:t>
            </a:r>
            <a:r>
              <a:rPr lang="en-US" baseline="0" dirty="0">
                <a:latin typeface="Arial" charset="0"/>
              </a:rPr>
              <a:t> videos on YouTube and other video sharing sites has grown tremendously in the last few years. This slide shows current trends in consumer video sharing. Consumers are uploading broadcast ads, especially TV ads, to the internet. Most are ads they like, but some are ones they dislike. Rather than writing a product review, consumers are posting video reviews. Consumers are re-creating ads for popular brands or ads they find appealing. Consumers are posting videos on how to use products or how to repair products. Recently, videos of real-time events are being posted. Most do not involve brands, but occasionally they do. Lastly, consumers are creating branded videos highlighting their personal experiences with a brand.</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91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9</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Social Media</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4672-438B-4410-B3E3-2883342B2F27}"/>
              </a:ext>
            </a:extLst>
          </p:cNvPr>
          <p:cNvSpPr>
            <a:spLocks noGrp="1"/>
          </p:cNvSpPr>
          <p:nvPr>
            <p:ph type="title"/>
          </p:nvPr>
        </p:nvSpPr>
        <p:spPr/>
        <p:txBody>
          <a:bodyPr/>
          <a:lstStyle/>
          <a:p>
            <a:r>
              <a:rPr lang="en-IN" dirty="0"/>
              <a:t>Instagram</a:t>
            </a:r>
          </a:p>
        </p:txBody>
      </p:sp>
      <p:sp>
        <p:nvSpPr>
          <p:cNvPr id="3" name="Content Placeholder 2">
            <a:extLst>
              <a:ext uri="{FF2B5EF4-FFF2-40B4-BE49-F238E27FC236}">
                <a16:creationId xmlns:a16="http://schemas.microsoft.com/office/drawing/2014/main" id="{1D3FB026-945B-47F1-A2AD-655A1F372A6D}"/>
              </a:ext>
            </a:extLst>
          </p:cNvPr>
          <p:cNvSpPr>
            <a:spLocks noGrp="1"/>
          </p:cNvSpPr>
          <p:nvPr>
            <p:ph sz="quarter" idx="13"/>
          </p:nvPr>
        </p:nvSpPr>
        <p:spPr>
          <a:xfrm>
            <a:off x="457200" y="1554920"/>
            <a:ext cx="8232775" cy="4769680"/>
          </a:xfrm>
        </p:spPr>
        <p:txBody>
          <a:bodyPr/>
          <a:lstStyle/>
          <a:p>
            <a:r>
              <a:rPr lang="en-IN" dirty="0"/>
              <a:t>Mobile photo and video sharing</a:t>
            </a:r>
          </a:p>
          <a:p>
            <a:r>
              <a:rPr lang="en-IN" dirty="0"/>
              <a:t>Owned by Facebook</a:t>
            </a:r>
          </a:p>
          <a:p>
            <a:r>
              <a:rPr lang="en-IN" dirty="0"/>
              <a:t>600 million users</a:t>
            </a:r>
          </a:p>
          <a:p>
            <a:r>
              <a:rPr lang="en-IN" dirty="0"/>
              <a:t>Users young, wealthy, and female</a:t>
            </a:r>
          </a:p>
          <a:p>
            <a:r>
              <a:rPr lang="en-IN" dirty="0"/>
              <a:t>60% visit daily</a:t>
            </a:r>
          </a:p>
          <a:p>
            <a:r>
              <a:rPr lang="en-IN" dirty="0"/>
              <a:t>Popular marketing tactics</a:t>
            </a:r>
          </a:p>
          <a:p>
            <a:pPr lvl="1"/>
            <a:r>
              <a:rPr lang="en-IN" dirty="0"/>
              <a:t>Contests</a:t>
            </a:r>
          </a:p>
          <a:p>
            <a:pPr lvl="1"/>
            <a:r>
              <a:rPr lang="en-IN" dirty="0"/>
              <a:t>Crowdsourcing of photos</a:t>
            </a:r>
          </a:p>
          <a:p>
            <a:r>
              <a:rPr lang="en-IN" dirty="0"/>
              <a:t>Uploading personal photos with branded clothing</a:t>
            </a:r>
          </a:p>
        </p:txBody>
      </p:sp>
    </p:spTree>
    <p:extLst>
      <p:ext uri="{BB962C8B-B14F-4D97-AF65-F5344CB8AC3E}">
        <p14:creationId xmlns:p14="http://schemas.microsoft.com/office/powerpoint/2010/main" val="170836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E92D-D90F-45FA-AB02-253892021B97}"/>
              </a:ext>
            </a:extLst>
          </p:cNvPr>
          <p:cNvSpPr>
            <a:spLocks noGrp="1"/>
          </p:cNvSpPr>
          <p:nvPr>
            <p:ph type="title"/>
          </p:nvPr>
        </p:nvSpPr>
        <p:spPr/>
        <p:txBody>
          <a:bodyPr/>
          <a:lstStyle/>
          <a:p>
            <a:r>
              <a:rPr lang="en-IN" dirty="0"/>
              <a:t>Twitter</a:t>
            </a:r>
          </a:p>
        </p:txBody>
      </p:sp>
      <p:pic>
        <p:nvPicPr>
          <p:cNvPr id="6" name="Content Placeholder 5" descr="A photo shows a businessman holding a coffee cup.">
            <a:extLst>
              <a:ext uri="{FF2B5EF4-FFF2-40B4-BE49-F238E27FC236}">
                <a16:creationId xmlns:a16="http://schemas.microsoft.com/office/drawing/2014/main" id="{6E28F96A-9D2E-40BA-A47A-292DBCB512AD}"/>
              </a:ext>
            </a:extLst>
          </p:cNvPr>
          <p:cNvPicPr>
            <a:picLocks noGrp="1" noChangeAspect="1"/>
          </p:cNvPicPr>
          <p:nvPr>
            <p:ph sz="quarter" idx="14"/>
          </p:nvPr>
        </p:nvPicPr>
        <p:blipFill>
          <a:blip r:embed="rId3"/>
          <a:stretch>
            <a:fillRect/>
          </a:stretch>
        </p:blipFill>
        <p:spPr>
          <a:xfrm>
            <a:off x="968774" y="1552575"/>
            <a:ext cx="2968821" cy="4438650"/>
          </a:xfrm>
          <a:prstGeom prst="rect">
            <a:avLst/>
          </a:prstGeom>
        </p:spPr>
      </p:pic>
      <p:sp>
        <p:nvSpPr>
          <p:cNvPr id="3" name="Content Placeholder 2">
            <a:extLst>
              <a:ext uri="{FF2B5EF4-FFF2-40B4-BE49-F238E27FC236}">
                <a16:creationId xmlns:a16="http://schemas.microsoft.com/office/drawing/2014/main" id="{2D11A474-156B-4832-B211-C80B2DFB7D06}"/>
              </a:ext>
            </a:extLst>
          </p:cNvPr>
          <p:cNvSpPr>
            <a:spLocks noGrp="1"/>
          </p:cNvSpPr>
          <p:nvPr>
            <p:ph sz="quarter" idx="13"/>
          </p:nvPr>
        </p:nvSpPr>
        <p:spPr>
          <a:xfrm>
            <a:off x="4694830" y="1550670"/>
            <a:ext cx="3991970" cy="4560570"/>
          </a:xfrm>
        </p:spPr>
        <p:txBody>
          <a:bodyPr/>
          <a:lstStyle/>
          <a:p>
            <a:r>
              <a:rPr lang="en-IN" dirty="0"/>
              <a:t>Micro-blogging service</a:t>
            </a:r>
          </a:p>
          <a:p>
            <a:r>
              <a:rPr lang="en-IN" dirty="0"/>
              <a:t>Racially diverse and college- educated audience</a:t>
            </a:r>
          </a:p>
          <a:p>
            <a:r>
              <a:rPr lang="en-IN" dirty="0"/>
              <a:t>Effective method of reaching customers</a:t>
            </a:r>
          </a:p>
          <a:p>
            <a:r>
              <a:rPr lang="en-IN" dirty="0"/>
              <a:t>Monitor what customers are saying</a:t>
            </a:r>
          </a:p>
          <a:p>
            <a:r>
              <a:rPr lang="en-IN" dirty="0"/>
              <a:t>Effective for small businesses</a:t>
            </a:r>
          </a:p>
        </p:txBody>
      </p:sp>
    </p:spTree>
    <p:extLst>
      <p:ext uri="{BB962C8B-B14F-4D97-AF65-F5344CB8AC3E}">
        <p14:creationId xmlns:p14="http://schemas.microsoft.com/office/powerpoint/2010/main" val="378445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8DA-58E4-4618-9FDC-8A97D320D044}"/>
              </a:ext>
            </a:extLst>
          </p:cNvPr>
          <p:cNvSpPr>
            <a:spLocks noGrp="1"/>
          </p:cNvSpPr>
          <p:nvPr>
            <p:ph type="title"/>
          </p:nvPr>
        </p:nvSpPr>
        <p:spPr/>
        <p:txBody>
          <a:bodyPr/>
          <a:lstStyle/>
          <a:p>
            <a:r>
              <a:rPr lang="en-IN" dirty="0"/>
              <a:t>Figure 9.3: Tips for Using Twitter</a:t>
            </a:r>
          </a:p>
        </p:txBody>
      </p:sp>
      <p:sp>
        <p:nvSpPr>
          <p:cNvPr id="3" name="Content Placeholder 2">
            <a:extLst>
              <a:ext uri="{FF2B5EF4-FFF2-40B4-BE49-F238E27FC236}">
                <a16:creationId xmlns:a16="http://schemas.microsoft.com/office/drawing/2014/main" id="{ED425601-0CA8-4A3C-8FB1-0F30D958BA90}"/>
              </a:ext>
            </a:extLst>
          </p:cNvPr>
          <p:cNvSpPr>
            <a:spLocks noGrp="1"/>
          </p:cNvSpPr>
          <p:nvPr>
            <p:ph sz="quarter" idx="13"/>
          </p:nvPr>
        </p:nvSpPr>
        <p:spPr/>
        <p:txBody>
          <a:bodyPr/>
          <a:lstStyle/>
          <a:p>
            <a:r>
              <a:rPr lang="en-IN" dirty="0"/>
              <a:t>Develop a strategy</a:t>
            </a:r>
          </a:p>
          <a:p>
            <a:r>
              <a:rPr lang="en-IN" dirty="0"/>
              <a:t>Maintain consistent brand voice</a:t>
            </a:r>
          </a:p>
          <a:p>
            <a:r>
              <a:rPr lang="en-IN" dirty="0"/>
              <a:t>Engage followers</a:t>
            </a:r>
          </a:p>
          <a:p>
            <a:r>
              <a:rPr lang="en-IN" dirty="0"/>
              <a:t>Focus on relationships</a:t>
            </a:r>
          </a:p>
          <a:p>
            <a:r>
              <a:rPr lang="en-IN" dirty="0"/>
              <a:t>Respond to customer comments</a:t>
            </a:r>
          </a:p>
          <a:p>
            <a:r>
              <a:rPr lang="en-IN" dirty="0"/>
              <a:t>Avoid total automation</a:t>
            </a:r>
          </a:p>
        </p:txBody>
      </p:sp>
    </p:spTree>
    <p:extLst>
      <p:ext uri="{BB962C8B-B14F-4D97-AF65-F5344CB8AC3E}">
        <p14:creationId xmlns:p14="http://schemas.microsoft.com/office/powerpoint/2010/main" val="48416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100E-75CF-450E-9CD2-157733B11237}"/>
              </a:ext>
            </a:extLst>
          </p:cNvPr>
          <p:cNvSpPr>
            <a:spLocks noGrp="1"/>
          </p:cNvSpPr>
          <p:nvPr>
            <p:ph type="title"/>
          </p:nvPr>
        </p:nvSpPr>
        <p:spPr/>
        <p:txBody>
          <a:bodyPr/>
          <a:lstStyle/>
          <a:p>
            <a:r>
              <a:rPr lang="en-IN" dirty="0"/>
              <a:t>Pinterest</a:t>
            </a:r>
          </a:p>
        </p:txBody>
      </p:sp>
      <p:sp>
        <p:nvSpPr>
          <p:cNvPr id="3" name="Content Placeholder 2">
            <a:extLst>
              <a:ext uri="{FF2B5EF4-FFF2-40B4-BE49-F238E27FC236}">
                <a16:creationId xmlns:a16="http://schemas.microsoft.com/office/drawing/2014/main" id="{209743DA-9640-4640-944B-6B8D624D378B}"/>
              </a:ext>
            </a:extLst>
          </p:cNvPr>
          <p:cNvSpPr>
            <a:spLocks noGrp="1"/>
          </p:cNvSpPr>
          <p:nvPr>
            <p:ph sz="quarter" idx="13"/>
          </p:nvPr>
        </p:nvSpPr>
        <p:spPr/>
        <p:txBody>
          <a:bodyPr/>
          <a:lstStyle/>
          <a:p>
            <a:r>
              <a:rPr lang="en-IN" dirty="0"/>
              <a:t>Bulletin-board style social network</a:t>
            </a:r>
          </a:p>
          <a:p>
            <a:r>
              <a:rPr lang="en-IN" dirty="0"/>
              <a:t>250 million users</a:t>
            </a:r>
          </a:p>
          <a:p>
            <a:r>
              <a:rPr lang="en-IN" dirty="0"/>
              <a:t>Popular topics</a:t>
            </a:r>
          </a:p>
          <a:p>
            <a:pPr lvl="1"/>
            <a:r>
              <a:rPr lang="en-IN" dirty="0"/>
              <a:t>Fashion</a:t>
            </a:r>
          </a:p>
          <a:p>
            <a:pPr lvl="1"/>
            <a:r>
              <a:rPr lang="en-IN" dirty="0"/>
              <a:t>Dining</a:t>
            </a:r>
          </a:p>
        </p:txBody>
      </p:sp>
      <p:pic>
        <p:nvPicPr>
          <p:cNvPr id="6" name="Content Placeholder 5" descr="A Pinterest post for South Walton, Florida shows four seafood dishes lined up as collage photos.">
            <a:extLst>
              <a:ext uri="{FF2B5EF4-FFF2-40B4-BE49-F238E27FC236}">
                <a16:creationId xmlns:a16="http://schemas.microsoft.com/office/drawing/2014/main" id="{FDF3D702-338F-47F6-92D3-DE373AA3F71B}"/>
              </a:ext>
            </a:extLst>
          </p:cNvPr>
          <p:cNvPicPr>
            <a:picLocks noGrp="1" noChangeAspect="1"/>
          </p:cNvPicPr>
          <p:nvPr>
            <p:ph sz="quarter" idx="14"/>
          </p:nvPr>
        </p:nvPicPr>
        <p:blipFill>
          <a:blip r:embed="rId3"/>
          <a:stretch>
            <a:fillRect/>
          </a:stretch>
        </p:blipFill>
        <p:spPr>
          <a:xfrm>
            <a:off x="4694832" y="1552575"/>
            <a:ext cx="3992562" cy="2664961"/>
          </a:xfrm>
          <a:prstGeom prst="rect">
            <a:avLst/>
          </a:prstGeom>
        </p:spPr>
      </p:pic>
    </p:spTree>
    <p:extLst>
      <p:ext uri="{BB962C8B-B14F-4D97-AF65-F5344CB8AC3E}">
        <p14:creationId xmlns:p14="http://schemas.microsoft.com/office/powerpoint/2010/main" val="34352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2082-C54C-48DA-A894-B303EC4B27B5}"/>
              </a:ext>
            </a:extLst>
          </p:cNvPr>
          <p:cNvSpPr>
            <a:spLocks noGrp="1"/>
          </p:cNvSpPr>
          <p:nvPr>
            <p:ph type="title"/>
          </p:nvPr>
        </p:nvSpPr>
        <p:spPr/>
        <p:txBody>
          <a:bodyPr/>
          <a:lstStyle/>
          <a:p>
            <a:r>
              <a:rPr lang="en-IN" dirty="0"/>
              <a:t>Snapchat and </a:t>
            </a:r>
            <a:r>
              <a:rPr lang="en-IN" dirty="0" err="1"/>
              <a:t>TikTok</a:t>
            </a:r>
            <a:endParaRPr lang="en-IN" dirty="0"/>
          </a:p>
        </p:txBody>
      </p:sp>
      <p:sp>
        <p:nvSpPr>
          <p:cNvPr id="3" name="Content Placeholder 2">
            <a:extLst>
              <a:ext uri="{FF2B5EF4-FFF2-40B4-BE49-F238E27FC236}">
                <a16:creationId xmlns:a16="http://schemas.microsoft.com/office/drawing/2014/main" id="{71B60422-8E4F-4B2E-A5D6-E9DC5ED7DD51}"/>
              </a:ext>
            </a:extLst>
          </p:cNvPr>
          <p:cNvSpPr>
            <a:spLocks noGrp="1"/>
          </p:cNvSpPr>
          <p:nvPr>
            <p:ph sz="quarter" idx="13"/>
          </p:nvPr>
        </p:nvSpPr>
        <p:spPr/>
        <p:txBody>
          <a:bodyPr/>
          <a:lstStyle/>
          <a:p>
            <a:r>
              <a:rPr lang="en-IN" dirty="0"/>
              <a:t>Snapchat</a:t>
            </a:r>
          </a:p>
          <a:p>
            <a:pPr lvl="1"/>
            <a:r>
              <a:rPr lang="en-IN" dirty="0"/>
              <a:t>“Snaps” viewable for only a set time</a:t>
            </a:r>
          </a:p>
          <a:p>
            <a:pPr lvl="1"/>
            <a:r>
              <a:rPr lang="en-IN" dirty="0"/>
              <a:t>Popular with teens and millennials</a:t>
            </a:r>
          </a:p>
          <a:p>
            <a:pPr lvl="1"/>
            <a:r>
              <a:rPr lang="en-IN" dirty="0"/>
              <a:t>Unique platform for marketers</a:t>
            </a:r>
          </a:p>
          <a:p>
            <a:r>
              <a:rPr lang="en-IN" dirty="0" err="1"/>
              <a:t>TikTok</a:t>
            </a:r>
            <a:endParaRPr lang="en-IN" dirty="0"/>
          </a:p>
          <a:p>
            <a:pPr lvl="1"/>
            <a:r>
              <a:rPr lang="en-IN" dirty="0"/>
              <a:t>Fast-growing social media platform</a:t>
            </a:r>
          </a:p>
          <a:p>
            <a:pPr lvl="1"/>
            <a:r>
              <a:rPr lang="en-IN" dirty="0"/>
              <a:t>Second-most non-gaming app downloads in 2019</a:t>
            </a:r>
          </a:p>
          <a:p>
            <a:pPr lvl="1"/>
            <a:r>
              <a:rPr lang="en-IN" dirty="0"/>
              <a:t>Biddable ad space available</a:t>
            </a:r>
          </a:p>
        </p:txBody>
      </p:sp>
    </p:spTree>
    <p:extLst>
      <p:ext uri="{BB962C8B-B14F-4D97-AF65-F5344CB8AC3E}">
        <p14:creationId xmlns:p14="http://schemas.microsoft.com/office/powerpoint/2010/main" val="4229799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5802-4297-4274-8891-5EC11AEA039F}"/>
              </a:ext>
            </a:extLst>
          </p:cNvPr>
          <p:cNvSpPr>
            <a:spLocks noGrp="1"/>
          </p:cNvSpPr>
          <p:nvPr>
            <p:ph type="title"/>
          </p:nvPr>
        </p:nvSpPr>
        <p:spPr/>
        <p:txBody>
          <a:bodyPr/>
          <a:lstStyle/>
          <a:p>
            <a:r>
              <a:rPr lang="en-IN" dirty="0"/>
              <a:t>Social Media Marketing </a:t>
            </a:r>
            <a:r>
              <a:rPr lang="en-IN" sz="2000" b="0" dirty="0"/>
              <a:t>(1 of 4)</a:t>
            </a:r>
          </a:p>
        </p:txBody>
      </p:sp>
      <p:sp>
        <p:nvSpPr>
          <p:cNvPr id="3" name="Content Placeholder 2">
            <a:extLst>
              <a:ext uri="{FF2B5EF4-FFF2-40B4-BE49-F238E27FC236}">
                <a16:creationId xmlns:a16="http://schemas.microsoft.com/office/drawing/2014/main" id="{6E9340CB-04E0-47F6-B252-921BEFB7419A}"/>
              </a:ext>
            </a:extLst>
          </p:cNvPr>
          <p:cNvSpPr>
            <a:spLocks noGrp="1"/>
          </p:cNvSpPr>
          <p:nvPr>
            <p:ph sz="quarter" idx="13"/>
          </p:nvPr>
        </p:nvSpPr>
        <p:spPr/>
        <p:txBody>
          <a:bodyPr/>
          <a:lstStyle/>
          <a:p>
            <a:r>
              <a:rPr lang="en-IN" dirty="0"/>
              <a:t>Increase traffic and assist mobile marketing efforts</a:t>
            </a:r>
          </a:p>
          <a:p>
            <a:r>
              <a:rPr lang="en-IN" dirty="0"/>
              <a:t>Enhance brand image</a:t>
            </a:r>
          </a:p>
          <a:p>
            <a:pPr lvl="1"/>
            <a:r>
              <a:rPr lang="en-IN" dirty="0"/>
              <a:t>Solve problems</a:t>
            </a:r>
          </a:p>
          <a:p>
            <a:pPr lvl="1"/>
            <a:r>
              <a:rPr lang="en-IN" dirty="0"/>
              <a:t>Provide information</a:t>
            </a:r>
          </a:p>
          <a:p>
            <a:pPr lvl="1"/>
            <a:r>
              <a:rPr lang="en-IN" dirty="0"/>
              <a:t>Online interactions impact brand perceptions</a:t>
            </a:r>
          </a:p>
          <a:p>
            <a:r>
              <a:rPr lang="en-IN" dirty="0"/>
              <a:t>Improve search rankings</a:t>
            </a:r>
          </a:p>
        </p:txBody>
      </p:sp>
    </p:spTree>
    <p:extLst>
      <p:ext uri="{BB962C8B-B14F-4D97-AF65-F5344CB8AC3E}">
        <p14:creationId xmlns:p14="http://schemas.microsoft.com/office/powerpoint/2010/main" val="240603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8FC6-53C7-4231-B055-E648F4F87DA1}"/>
              </a:ext>
            </a:extLst>
          </p:cNvPr>
          <p:cNvSpPr>
            <a:spLocks noGrp="1"/>
          </p:cNvSpPr>
          <p:nvPr>
            <p:ph type="title"/>
          </p:nvPr>
        </p:nvSpPr>
        <p:spPr/>
        <p:txBody>
          <a:bodyPr/>
          <a:lstStyle/>
          <a:p>
            <a:r>
              <a:rPr lang="en-IN" dirty="0"/>
              <a:t>Social Media Marketing </a:t>
            </a:r>
            <a:r>
              <a:rPr lang="en-IN" sz="2000" b="0" dirty="0"/>
              <a:t>(2 of 4)</a:t>
            </a:r>
          </a:p>
        </p:txBody>
      </p:sp>
      <p:sp>
        <p:nvSpPr>
          <p:cNvPr id="3" name="Content Placeholder 2">
            <a:extLst>
              <a:ext uri="{FF2B5EF4-FFF2-40B4-BE49-F238E27FC236}">
                <a16:creationId xmlns:a16="http://schemas.microsoft.com/office/drawing/2014/main" id="{8DEF4F5B-7D76-44A4-ADB2-97F812FFBC0C}"/>
              </a:ext>
            </a:extLst>
          </p:cNvPr>
          <p:cNvSpPr>
            <a:spLocks noGrp="1"/>
          </p:cNvSpPr>
          <p:nvPr>
            <p:ph sz="quarter" idx="13"/>
          </p:nvPr>
        </p:nvSpPr>
        <p:spPr/>
        <p:txBody>
          <a:bodyPr/>
          <a:lstStyle/>
          <a:p>
            <a:r>
              <a:rPr lang="en-IN" dirty="0"/>
              <a:t>Customer intelligence.</a:t>
            </a:r>
          </a:p>
          <a:p>
            <a:pPr lvl="1"/>
            <a:r>
              <a:rPr lang="en-IN" dirty="0"/>
              <a:t>Social listening, social chatter</a:t>
            </a:r>
          </a:p>
          <a:p>
            <a:pPr lvl="1"/>
            <a:r>
              <a:rPr lang="en-IN" dirty="0"/>
              <a:t>Provides insight into customer thoughts</a:t>
            </a:r>
          </a:p>
          <a:p>
            <a:pPr lvl="1"/>
            <a:r>
              <a:rPr lang="en-IN" dirty="0"/>
              <a:t>Offers ideas for branded content</a:t>
            </a:r>
          </a:p>
          <a:p>
            <a:pPr lvl="1"/>
            <a:r>
              <a:rPr lang="en-IN" dirty="0"/>
              <a:t>Social buzz may require a response</a:t>
            </a:r>
          </a:p>
        </p:txBody>
      </p:sp>
      <p:pic>
        <p:nvPicPr>
          <p:cNvPr id="6" name="Content Placeholder 5" descr="A photo of a young interracial couple.">
            <a:extLst>
              <a:ext uri="{FF2B5EF4-FFF2-40B4-BE49-F238E27FC236}">
                <a16:creationId xmlns:a16="http://schemas.microsoft.com/office/drawing/2014/main" id="{61E9FF1F-9AB9-4DD3-8229-41F224832799}"/>
              </a:ext>
            </a:extLst>
          </p:cNvPr>
          <p:cNvPicPr>
            <a:picLocks noGrp="1" noChangeAspect="1"/>
          </p:cNvPicPr>
          <p:nvPr>
            <p:ph sz="quarter" idx="14"/>
          </p:nvPr>
        </p:nvPicPr>
        <p:blipFill>
          <a:blip r:embed="rId3"/>
          <a:stretch>
            <a:fillRect/>
          </a:stretch>
        </p:blipFill>
        <p:spPr>
          <a:xfrm>
            <a:off x="4694832" y="1552575"/>
            <a:ext cx="3992562" cy="2674212"/>
          </a:xfrm>
          <a:prstGeom prst="rect">
            <a:avLst/>
          </a:prstGeom>
        </p:spPr>
      </p:pic>
    </p:spTree>
    <p:extLst>
      <p:ext uri="{BB962C8B-B14F-4D97-AF65-F5344CB8AC3E}">
        <p14:creationId xmlns:p14="http://schemas.microsoft.com/office/powerpoint/2010/main" val="65072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6022-676D-4681-980F-4F2691839D3F}"/>
              </a:ext>
            </a:extLst>
          </p:cNvPr>
          <p:cNvSpPr>
            <a:spLocks noGrp="1"/>
          </p:cNvSpPr>
          <p:nvPr>
            <p:ph type="title"/>
          </p:nvPr>
        </p:nvSpPr>
        <p:spPr/>
        <p:txBody>
          <a:bodyPr/>
          <a:lstStyle/>
          <a:p>
            <a:r>
              <a:rPr lang="en-IN" sz="3200" dirty="0"/>
              <a:t>Figure 9.4: Functions of Social Listening</a:t>
            </a:r>
          </a:p>
        </p:txBody>
      </p:sp>
      <p:sp>
        <p:nvSpPr>
          <p:cNvPr id="3" name="Content Placeholder 2">
            <a:extLst>
              <a:ext uri="{FF2B5EF4-FFF2-40B4-BE49-F238E27FC236}">
                <a16:creationId xmlns:a16="http://schemas.microsoft.com/office/drawing/2014/main" id="{26717C5B-527D-44ED-BAE7-FE2652F9D816}"/>
              </a:ext>
            </a:extLst>
          </p:cNvPr>
          <p:cNvSpPr>
            <a:spLocks noGrp="1"/>
          </p:cNvSpPr>
          <p:nvPr>
            <p:ph sz="quarter" idx="13"/>
          </p:nvPr>
        </p:nvSpPr>
        <p:spPr/>
        <p:txBody>
          <a:bodyPr/>
          <a:lstStyle/>
          <a:p>
            <a:r>
              <a:rPr lang="en-IN" dirty="0"/>
              <a:t>React to negative feedback</a:t>
            </a:r>
          </a:p>
          <a:p>
            <a:r>
              <a:rPr lang="en-IN" dirty="0"/>
              <a:t>Detect problems</a:t>
            </a:r>
          </a:p>
          <a:p>
            <a:r>
              <a:rPr lang="en-IN" dirty="0"/>
              <a:t>Gather topics for branded content</a:t>
            </a:r>
          </a:p>
          <a:p>
            <a:r>
              <a:rPr lang="en-IN" dirty="0"/>
              <a:t>Predict trends</a:t>
            </a:r>
          </a:p>
          <a:p>
            <a:r>
              <a:rPr lang="en-IN" dirty="0"/>
              <a:t>Detect patterns or shifts in views</a:t>
            </a:r>
          </a:p>
          <a:p>
            <a:r>
              <a:rPr lang="en-IN" dirty="0"/>
              <a:t>Identify brand advocates</a:t>
            </a:r>
          </a:p>
        </p:txBody>
      </p:sp>
    </p:spTree>
    <p:extLst>
      <p:ext uri="{BB962C8B-B14F-4D97-AF65-F5344CB8AC3E}">
        <p14:creationId xmlns:p14="http://schemas.microsoft.com/office/powerpoint/2010/main" val="922938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1063-6AED-4C8B-968C-18E333B25E14}"/>
              </a:ext>
            </a:extLst>
          </p:cNvPr>
          <p:cNvSpPr>
            <a:spLocks noGrp="1"/>
          </p:cNvSpPr>
          <p:nvPr>
            <p:ph type="title"/>
          </p:nvPr>
        </p:nvSpPr>
        <p:spPr/>
        <p:txBody>
          <a:bodyPr/>
          <a:lstStyle/>
          <a:p>
            <a:r>
              <a:rPr lang="en-IN" dirty="0"/>
              <a:t>Social Media Marketing </a:t>
            </a:r>
            <a:r>
              <a:rPr lang="en-IN" sz="2000" b="0" dirty="0"/>
              <a:t>(3 of 4)</a:t>
            </a:r>
          </a:p>
        </p:txBody>
      </p:sp>
      <p:sp>
        <p:nvSpPr>
          <p:cNvPr id="3" name="Content Placeholder 2">
            <a:extLst>
              <a:ext uri="{FF2B5EF4-FFF2-40B4-BE49-F238E27FC236}">
                <a16:creationId xmlns:a16="http://schemas.microsoft.com/office/drawing/2014/main" id="{832C9649-36E0-4450-B154-C0EE2601E5D2}"/>
              </a:ext>
            </a:extLst>
          </p:cNvPr>
          <p:cNvSpPr>
            <a:spLocks noGrp="1"/>
          </p:cNvSpPr>
          <p:nvPr>
            <p:ph sz="quarter" idx="13"/>
          </p:nvPr>
        </p:nvSpPr>
        <p:spPr/>
        <p:txBody>
          <a:bodyPr/>
          <a:lstStyle/>
          <a:p>
            <a:r>
              <a:rPr lang="en-IN" dirty="0"/>
              <a:t>Identify consumer advocates</a:t>
            </a:r>
          </a:p>
          <a:p>
            <a:r>
              <a:rPr lang="en-IN" dirty="0"/>
              <a:t>Small number of fans generate most social buzz</a:t>
            </a:r>
          </a:p>
          <a:p>
            <a:r>
              <a:rPr lang="en-IN" dirty="0"/>
              <a:t>Most customers do not make comments</a:t>
            </a:r>
          </a:p>
          <a:p>
            <a:r>
              <a:rPr lang="en-IN" dirty="0"/>
              <a:t>Brand advocate characteristics</a:t>
            </a:r>
          </a:p>
          <a:p>
            <a:pPr lvl="1"/>
            <a:r>
              <a:rPr lang="en-IN" dirty="0" err="1"/>
              <a:t>Behavioral</a:t>
            </a:r>
            <a:r>
              <a:rPr lang="en-IN" dirty="0"/>
              <a:t> commitment</a:t>
            </a:r>
          </a:p>
          <a:p>
            <a:pPr lvl="1"/>
            <a:r>
              <a:rPr lang="en-IN" dirty="0"/>
              <a:t>Emotional connection</a:t>
            </a:r>
          </a:p>
          <a:p>
            <a:pPr lvl="1"/>
            <a:r>
              <a:rPr lang="en-IN" dirty="0"/>
              <a:t>Quality communication skills</a:t>
            </a:r>
          </a:p>
        </p:txBody>
      </p:sp>
    </p:spTree>
    <p:extLst>
      <p:ext uri="{BB962C8B-B14F-4D97-AF65-F5344CB8AC3E}">
        <p14:creationId xmlns:p14="http://schemas.microsoft.com/office/powerpoint/2010/main" val="384091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3B61-3211-4AA7-B091-81FE532355E6}"/>
              </a:ext>
            </a:extLst>
          </p:cNvPr>
          <p:cNvSpPr>
            <a:spLocks noGrp="1"/>
          </p:cNvSpPr>
          <p:nvPr>
            <p:ph type="title"/>
          </p:nvPr>
        </p:nvSpPr>
        <p:spPr/>
        <p:txBody>
          <a:bodyPr/>
          <a:lstStyle/>
          <a:p>
            <a:r>
              <a:rPr lang="en-IN" dirty="0"/>
              <a:t>Social Media Marketing </a:t>
            </a:r>
            <a:r>
              <a:rPr lang="en-IN" sz="2000" b="0" dirty="0"/>
              <a:t>(4 of 4)</a:t>
            </a:r>
          </a:p>
        </p:txBody>
      </p:sp>
      <p:sp>
        <p:nvSpPr>
          <p:cNvPr id="3" name="Content Placeholder 2">
            <a:extLst>
              <a:ext uri="{FF2B5EF4-FFF2-40B4-BE49-F238E27FC236}">
                <a16:creationId xmlns:a16="http://schemas.microsoft.com/office/drawing/2014/main" id="{4FCAFE46-5851-49EF-A2CE-640776B6767F}"/>
              </a:ext>
            </a:extLst>
          </p:cNvPr>
          <p:cNvSpPr>
            <a:spLocks noGrp="1"/>
          </p:cNvSpPr>
          <p:nvPr>
            <p:ph sz="quarter" idx="13"/>
          </p:nvPr>
        </p:nvSpPr>
        <p:spPr>
          <a:xfrm>
            <a:off x="457200" y="1552574"/>
            <a:ext cx="3991970" cy="4810519"/>
          </a:xfrm>
        </p:spPr>
        <p:txBody>
          <a:bodyPr/>
          <a:lstStyle/>
          <a:p>
            <a:r>
              <a:rPr lang="en-IN" dirty="0"/>
              <a:t>Build brand loyalty</a:t>
            </a:r>
          </a:p>
          <a:p>
            <a:pPr lvl="1"/>
            <a:r>
              <a:rPr lang="en-IN" dirty="0"/>
              <a:t>Ultimate marketing goal</a:t>
            </a:r>
          </a:p>
          <a:p>
            <a:pPr lvl="1"/>
            <a:r>
              <a:rPr lang="en-IN" dirty="0"/>
              <a:t>Engage customers</a:t>
            </a:r>
          </a:p>
          <a:p>
            <a:r>
              <a:rPr lang="en-IN" dirty="0"/>
              <a:t>Provide an alternative outlet</a:t>
            </a:r>
          </a:p>
          <a:p>
            <a:pPr lvl="1"/>
            <a:r>
              <a:rPr lang="en-IN" dirty="0"/>
              <a:t>Complement traditional media channels</a:t>
            </a:r>
          </a:p>
          <a:p>
            <a:r>
              <a:rPr lang="en-IN" dirty="0"/>
              <a:t>Be cautious in equating buzz with sales impact</a:t>
            </a:r>
          </a:p>
        </p:txBody>
      </p:sp>
      <p:pic>
        <p:nvPicPr>
          <p:cNvPr id="6" name="Content Placeholder 5" descr="A photo shows a person viewing the Fitbit application on a Samsung mobile phone.">
            <a:extLst>
              <a:ext uri="{FF2B5EF4-FFF2-40B4-BE49-F238E27FC236}">
                <a16:creationId xmlns:a16="http://schemas.microsoft.com/office/drawing/2014/main" id="{A8DFE955-0941-46AC-92B6-0A9BBAD2A28B}"/>
              </a:ext>
            </a:extLst>
          </p:cNvPr>
          <p:cNvPicPr>
            <a:picLocks noGrp="1" noChangeAspect="1"/>
          </p:cNvPicPr>
          <p:nvPr>
            <p:ph sz="quarter" idx="14"/>
          </p:nvPr>
        </p:nvPicPr>
        <p:blipFill>
          <a:blip r:embed="rId3"/>
          <a:stretch>
            <a:fillRect/>
          </a:stretch>
        </p:blipFill>
        <p:spPr>
          <a:xfrm>
            <a:off x="4694832" y="1552575"/>
            <a:ext cx="3992562" cy="2550489"/>
          </a:xfrm>
          <a:prstGeom prst="rect">
            <a:avLst/>
          </a:prstGeom>
        </p:spPr>
      </p:pic>
    </p:spTree>
    <p:extLst>
      <p:ext uri="{BB962C8B-B14F-4D97-AF65-F5344CB8AC3E}">
        <p14:creationId xmlns:p14="http://schemas.microsoft.com/office/powerpoint/2010/main" val="2943917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9.1</a:t>
            </a:r>
            <a:r>
              <a:rPr lang="en-IN" dirty="0"/>
              <a:t> What types of social networks assist marketers?</a:t>
            </a:r>
          </a:p>
          <a:p>
            <a:pPr marL="432" indent="0">
              <a:buNone/>
            </a:pPr>
            <a:r>
              <a:rPr lang="en-IN" b="1" dirty="0">
                <a:solidFill>
                  <a:srgbClr val="007FA3"/>
                </a:solidFill>
              </a:rPr>
              <a:t>9.2</a:t>
            </a:r>
            <a:r>
              <a:rPr lang="en-IN" dirty="0"/>
              <a:t> What characteristics are present in various social media websites?</a:t>
            </a:r>
          </a:p>
          <a:p>
            <a:pPr marL="432" indent="0">
              <a:buNone/>
            </a:pPr>
            <a:r>
              <a:rPr lang="en-IN" b="1" dirty="0">
                <a:solidFill>
                  <a:srgbClr val="007FA3"/>
                </a:solidFill>
              </a:rPr>
              <a:t>9.3</a:t>
            </a:r>
            <a:r>
              <a:rPr lang="en-IN" dirty="0"/>
              <a:t> What is the nature of social media marketing?</a:t>
            </a:r>
          </a:p>
          <a:p>
            <a:pPr marL="432" indent="0">
              <a:buNone/>
            </a:pPr>
            <a:r>
              <a:rPr lang="en-IN" b="1" dirty="0">
                <a:solidFill>
                  <a:srgbClr val="007FA3"/>
                </a:solidFill>
              </a:rPr>
              <a:t>9.4</a:t>
            </a:r>
            <a:r>
              <a:rPr lang="en-IN" dirty="0"/>
              <a:t> Which social media marketing strategies do companies employ?</a:t>
            </a:r>
          </a:p>
          <a:p>
            <a:pPr marL="432" indent="0">
              <a:buNone/>
            </a:pPr>
            <a:r>
              <a:rPr lang="en-IN" b="1" dirty="0">
                <a:solidFill>
                  <a:srgbClr val="007FA3"/>
                </a:solidFill>
              </a:rPr>
              <a:t>9.5</a:t>
            </a:r>
            <a:r>
              <a:rPr lang="en-IN" dirty="0"/>
              <a:t> How can marketers use social media strategies in international operations?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25C8-2ADF-4134-A1AD-9FBA4A0C6FA1}"/>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8D50152B-F560-43F4-8BEC-DFD5645C8927}"/>
              </a:ext>
            </a:extLst>
          </p:cNvPr>
          <p:cNvSpPr>
            <a:spLocks noGrp="1"/>
          </p:cNvSpPr>
          <p:nvPr>
            <p:ph sz="quarter" idx="13"/>
          </p:nvPr>
        </p:nvSpPr>
        <p:spPr/>
        <p:txBody>
          <a:bodyPr/>
          <a:lstStyle/>
          <a:p>
            <a:r>
              <a:rPr lang="en-IN" dirty="0"/>
              <a:t>Think of a couple of your </a:t>
            </a:r>
            <a:r>
              <a:rPr lang="en-IN" dirty="0" err="1"/>
              <a:t>favorite</a:t>
            </a:r>
            <a:r>
              <a:rPr lang="en-IN" dirty="0"/>
              <a:t> social media channels (Facebook, YouTube, Instagram, etc.)</a:t>
            </a:r>
          </a:p>
          <a:p>
            <a:r>
              <a:rPr lang="en-IN" dirty="0"/>
              <a:t>Now think of all the social media marketing functions we just discussed.</a:t>
            </a:r>
          </a:p>
          <a:p>
            <a:r>
              <a:rPr lang="en-IN" dirty="0"/>
              <a:t>Which of these social media channels do a good job of marketing their brand to you?</a:t>
            </a:r>
          </a:p>
          <a:p>
            <a:r>
              <a:rPr lang="en-IN" dirty="0"/>
              <a:t>Which of the above functions do they use in their marketing efforts?</a:t>
            </a:r>
          </a:p>
        </p:txBody>
      </p:sp>
    </p:spTree>
    <p:extLst>
      <p:ext uri="{BB962C8B-B14F-4D97-AF65-F5344CB8AC3E}">
        <p14:creationId xmlns:p14="http://schemas.microsoft.com/office/powerpoint/2010/main" val="413883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C534-7C3C-404B-8E4F-945A7220FBE3}"/>
              </a:ext>
            </a:extLst>
          </p:cNvPr>
          <p:cNvSpPr>
            <a:spLocks noGrp="1"/>
          </p:cNvSpPr>
          <p:nvPr>
            <p:ph type="title"/>
          </p:nvPr>
        </p:nvSpPr>
        <p:spPr/>
        <p:txBody>
          <a:bodyPr/>
          <a:lstStyle/>
          <a:p>
            <a:r>
              <a:rPr lang="en-IN" sz="3200" dirty="0"/>
              <a:t>Figure 9.5: Reasons Consumers Follow Brands</a:t>
            </a:r>
          </a:p>
        </p:txBody>
      </p:sp>
      <p:sp>
        <p:nvSpPr>
          <p:cNvPr id="3" name="Content Placeholder 2">
            <a:extLst>
              <a:ext uri="{FF2B5EF4-FFF2-40B4-BE49-F238E27FC236}">
                <a16:creationId xmlns:a16="http://schemas.microsoft.com/office/drawing/2014/main" id="{53C24377-E1D0-4ECC-BF92-B9B55DEE92D8}"/>
              </a:ext>
            </a:extLst>
          </p:cNvPr>
          <p:cNvSpPr>
            <a:spLocks noGrp="1"/>
          </p:cNvSpPr>
          <p:nvPr>
            <p:ph sz="quarter" idx="13"/>
          </p:nvPr>
        </p:nvSpPr>
        <p:spPr/>
        <p:txBody>
          <a:bodyPr/>
          <a:lstStyle/>
          <a:p>
            <a:r>
              <a:rPr lang="en-IN" dirty="0"/>
              <a:t>Keep up with activities</a:t>
            </a:r>
          </a:p>
          <a:p>
            <a:r>
              <a:rPr lang="en-IN" dirty="0"/>
              <a:t>Learn about products or services</a:t>
            </a:r>
          </a:p>
          <a:p>
            <a:r>
              <a:rPr lang="en-IN" dirty="0"/>
              <a:t>Sweepstakes or promotion</a:t>
            </a:r>
          </a:p>
          <a:p>
            <a:r>
              <a:rPr lang="en-IN" dirty="0"/>
              <a:t>Provide feedback</a:t>
            </a:r>
          </a:p>
          <a:p>
            <a:r>
              <a:rPr lang="en-IN" dirty="0"/>
              <a:t>Join community of fans</a:t>
            </a:r>
          </a:p>
          <a:p>
            <a:r>
              <a:rPr lang="en-IN" dirty="0"/>
              <a:t>Make purchases</a:t>
            </a:r>
          </a:p>
          <a:p>
            <a:r>
              <a:rPr lang="en-IN" dirty="0"/>
              <a:t>To complain</a:t>
            </a:r>
          </a:p>
        </p:txBody>
      </p:sp>
    </p:spTree>
    <p:extLst>
      <p:ext uri="{BB962C8B-B14F-4D97-AF65-F5344CB8AC3E}">
        <p14:creationId xmlns:p14="http://schemas.microsoft.com/office/powerpoint/2010/main" val="3898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5D7F-DF56-4A0B-A52B-7CE9740F53B3}"/>
              </a:ext>
            </a:extLst>
          </p:cNvPr>
          <p:cNvSpPr>
            <a:spLocks noGrp="1"/>
          </p:cNvSpPr>
          <p:nvPr>
            <p:ph type="title"/>
          </p:nvPr>
        </p:nvSpPr>
        <p:spPr/>
        <p:txBody>
          <a:bodyPr/>
          <a:lstStyle/>
          <a:p>
            <a:r>
              <a:rPr lang="it-IT" dirty="0"/>
              <a:t>Figure 9.6: Social Media Strategies</a:t>
            </a:r>
            <a:endParaRPr lang="en-IN" dirty="0"/>
          </a:p>
        </p:txBody>
      </p:sp>
      <p:sp>
        <p:nvSpPr>
          <p:cNvPr id="3" name="Content Placeholder 2">
            <a:extLst>
              <a:ext uri="{FF2B5EF4-FFF2-40B4-BE49-F238E27FC236}">
                <a16:creationId xmlns:a16="http://schemas.microsoft.com/office/drawing/2014/main" id="{5DE2DDC9-8166-41F8-B712-582CDD877ED0}"/>
              </a:ext>
            </a:extLst>
          </p:cNvPr>
          <p:cNvSpPr>
            <a:spLocks noGrp="1"/>
          </p:cNvSpPr>
          <p:nvPr>
            <p:ph sz="quarter" idx="13"/>
          </p:nvPr>
        </p:nvSpPr>
        <p:spPr/>
        <p:txBody>
          <a:bodyPr/>
          <a:lstStyle/>
          <a:p>
            <a:r>
              <a:rPr lang="en-IN" dirty="0"/>
              <a:t>Content seeding</a:t>
            </a:r>
          </a:p>
          <a:p>
            <a:r>
              <a:rPr lang="en-IN" dirty="0"/>
              <a:t>Real-time marketing</a:t>
            </a:r>
          </a:p>
          <a:p>
            <a:r>
              <a:rPr lang="en-IN" dirty="0"/>
              <a:t>Video marketing</a:t>
            </a:r>
          </a:p>
          <a:p>
            <a:r>
              <a:rPr lang="en-IN" dirty="0"/>
              <a:t>Influencer marketing</a:t>
            </a:r>
          </a:p>
          <a:p>
            <a:r>
              <a:rPr lang="en-IN" dirty="0"/>
              <a:t>Interactive blogs</a:t>
            </a:r>
          </a:p>
          <a:p>
            <a:r>
              <a:rPr lang="en-IN" dirty="0"/>
              <a:t>Consumer-generated reviews</a:t>
            </a:r>
          </a:p>
          <a:p>
            <a:r>
              <a:rPr lang="en-IN" dirty="0"/>
              <a:t>Viral marketing</a:t>
            </a:r>
          </a:p>
        </p:txBody>
      </p:sp>
    </p:spTree>
    <p:extLst>
      <p:ext uri="{BB962C8B-B14F-4D97-AF65-F5344CB8AC3E}">
        <p14:creationId xmlns:p14="http://schemas.microsoft.com/office/powerpoint/2010/main" val="3569438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BAD9-4C5C-4E5A-B80E-268F81607DA5}"/>
              </a:ext>
            </a:extLst>
          </p:cNvPr>
          <p:cNvSpPr>
            <a:spLocks noGrp="1"/>
          </p:cNvSpPr>
          <p:nvPr>
            <p:ph type="title"/>
          </p:nvPr>
        </p:nvSpPr>
        <p:spPr/>
        <p:txBody>
          <a:bodyPr/>
          <a:lstStyle/>
          <a:p>
            <a:r>
              <a:rPr lang="en-IN" sz="3200" dirty="0"/>
              <a:t>Figure 9.7: Building a Social Media Presence</a:t>
            </a:r>
          </a:p>
        </p:txBody>
      </p:sp>
      <p:sp>
        <p:nvSpPr>
          <p:cNvPr id="3" name="Content Placeholder 2">
            <a:extLst>
              <a:ext uri="{FF2B5EF4-FFF2-40B4-BE49-F238E27FC236}">
                <a16:creationId xmlns:a16="http://schemas.microsoft.com/office/drawing/2014/main" id="{BBE22316-EA05-44D1-AD49-B2065258A4EC}"/>
              </a:ext>
            </a:extLst>
          </p:cNvPr>
          <p:cNvSpPr>
            <a:spLocks noGrp="1"/>
          </p:cNvSpPr>
          <p:nvPr>
            <p:ph sz="quarter" idx="13"/>
          </p:nvPr>
        </p:nvSpPr>
        <p:spPr/>
        <p:txBody>
          <a:bodyPr/>
          <a:lstStyle/>
          <a:p>
            <a:pPr marL="432000" indent="-432000">
              <a:buFont typeface="+mj-lt"/>
              <a:buAutoNum type="arabicPeriod"/>
            </a:pPr>
            <a:r>
              <a:rPr lang="en-IN" dirty="0"/>
              <a:t>Determine social media goals</a:t>
            </a:r>
          </a:p>
          <a:p>
            <a:pPr marL="432000" indent="-432000">
              <a:buFont typeface="+mj-lt"/>
              <a:buAutoNum type="arabicPeriod"/>
            </a:pPr>
            <a:r>
              <a:rPr lang="en-IN" dirty="0"/>
              <a:t>Determine online personality</a:t>
            </a:r>
          </a:p>
          <a:p>
            <a:pPr marL="432000" indent="-432000">
              <a:buFont typeface="+mj-lt"/>
              <a:buAutoNum type="arabicPeriod"/>
            </a:pPr>
            <a:r>
              <a:rPr lang="en-IN" dirty="0"/>
              <a:t>Decide on social media platforms</a:t>
            </a:r>
          </a:p>
          <a:p>
            <a:pPr marL="432000" indent="-432000">
              <a:buFont typeface="+mj-lt"/>
              <a:buAutoNum type="arabicPeriod"/>
            </a:pPr>
            <a:r>
              <a:rPr lang="en-IN" dirty="0"/>
              <a:t>Develop social media strategies</a:t>
            </a:r>
          </a:p>
          <a:p>
            <a:pPr marL="432000" indent="-432000">
              <a:buFont typeface="+mj-lt"/>
              <a:buAutoNum type="arabicPeriod"/>
            </a:pPr>
            <a:r>
              <a:rPr lang="en-IN" dirty="0"/>
              <a:t>Develop an analytical feedback loop</a:t>
            </a:r>
          </a:p>
        </p:txBody>
      </p:sp>
    </p:spTree>
    <p:extLst>
      <p:ext uri="{BB962C8B-B14F-4D97-AF65-F5344CB8AC3E}">
        <p14:creationId xmlns:p14="http://schemas.microsoft.com/office/powerpoint/2010/main" val="13339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ED0A-0502-4C9D-A993-525D665AC911}"/>
              </a:ext>
            </a:extLst>
          </p:cNvPr>
          <p:cNvSpPr>
            <a:spLocks noGrp="1"/>
          </p:cNvSpPr>
          <p:nvPr>
            <p:ph type="title"/>
          </p:nvPr>
        </p:nvSpPr>
        <p:spPr/>
        <p:txBody>
          <a:bodyPr/>
          <a:lstStyle/>
          <a:p>
            <a:r>
              <a:rPr lang="en-IN" dirty="0"/>
              <a:t>Content Seeding</a:t>
            </a:r>
          </a:p>
        </p:txBody>
      </p:sp>
      <p:sp>
        <p:nvSpPr>
          <p:cNvPr id="3" name="Content Placeholder 2">
            <a:extLst>
              <a:ext uri="{FF2B5EF4-FFF2-40B4-BE49-F238E27FC236}">
                <a16:creationId xmlns:a16="http://schemas.microsoft.com/office/drawing/2014/main" id="{53C00A1C-D234-433F-A6E7-03C0DF624D6C}"/>
              </a:ext>
            </a:extLst>
          </p:cNvPr>
          <p:cNvSpPr>
            <a:spLocks noGrp="1"/>
          </p:cNvSpPr>
          <p:nvPr>
            <p:ph sz="quarter" idx="13"/>
          </p:nvPr>
        </p:nvSpPr>
        <p:spPr>
          <a:xfrm>
            <a:off x="457200" y="1552574"/>
            <a:ext cx="3991970" cy="4665345"/>
          </a:xfrm>
        </p:spPr>
        <p:txBody>
          <a:bodyPr/>
          <a:lstStyle/>
          <a:p>
            <a:r>
              <a:rPr lang="en-IN" dirty="0"/>
              <a:t>Provide incentives to encourage sharing</a:t>
            </a:r>
          </a:p>
          <a:p>
            <a:r>
              <a:rPr lang="en-IN" dirty="0"/>
              <a:t>Financial incentives</a:t>
            </a:r>
          </a:p>
          <a:p>
            <a:pPr lvl="1"/>
            <a:r>
              <a:rPr lang="en-IN" dirty="0"/>
              <a:t>Coupons</a:t>
            </a:r>
          </a:p>
          <a:p>
            <a:pPr lvl="1"/>
            <a:r>
              <a:rPr lang="en-IN" dirty="0"/>
              <a:t>Rebates</a:t>
            </a:r>
          </a:p>
          <a:p>
            <a:pPr lvl="1"/>
            <a:r>
              <a:rPr lang="en-IN" dirty="0"/>
              <a:t>Contests</a:t>
            </a:r>
          </a:p>
          <a:p>
            <a:r>
              <a:rPr lang="en-IN" dirty="0"/>
              <a:t>Esurance post-Super Bowl ad</a:t>
            </a:r>
          </a:p>
          <a:p>
            <a:r>
              <a:rPr lang="en-IN" dirty="0"/>
              <a:t>Value-added incentive = Exclusivity</a:t>
            </a:r>
          </a:p>
        </p:txBody>
      </p:sp>
      <p:pic>
        <p:nvPicPr>
          <p:cNvPr id="6" name="Content Placeholder 5" descr="A Facebook post from Chila ‘Orchata shows a photo of  Chila lip balms titled Chila lip balm giveaway.">
            <a:extLst>
              <a:ext uri="{FF2B5EF4-FFF2-40B4-BE49-F238E27FC236}">
                <a16:creationId xmlns:a16="http://schemas.microsoft.com/office/drawing/2014/main" id="{935B466F-851F-4162-B5D1-7A2B25B79F43}"/>
              </a:ext>
            </a:extLst>
          </p:cNvPr>
          <p:cNvPicPr>
            <a:picLocks noGrp="1" noChangeAspect="1"/>
          </p:cNvPicPr>
          <p:nvPr>
            <p:ph sz="quarter" idx="14"/>
          </p:nvPr>
        </p:nvPicPr>
        <p:blipFill>
          <a:blip r:embed="rId3"/>
          <a:stretch>
            <a:fillRect/>
          </a:stretch>
        </p:blipFill>
        <p:spPr>
          <a:xfrm>
            <a:off x="4934633" y="1552575"/>
            <a:ext cx="3511772" cy="4438650"/>
          </a:xfrm>
          <a:prstGeom prst="rect">
            <a:avLst/>
          </a:prstGeom>
        </p:spPr>
      </p:pic>
    </p:spTree>
    <p:extLst>
      <p:ext uri="{BB962C8B-B14F-4D97-AF65-F5344CB8AC3E}">
        <p14:creationId xmlns:p14="http://schemas.microsoft.com/office/powerpoint/2010/main" val="368248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0BD8-957C-4D50-BB75-26CDEC2D82B6}"/>
              </a:ext>
            </a:extLst>
          </p:cNvPr>
          <p:cNvSpPr>
            <a:spLocks noGrp="1"/>
          </p:cNvSpPr>
          <p:nvPr>
            <p:ph type="title"/>
          </p:nvPr>
        </p:nvSpPr>
        <p:spPr/>
        <p:txBody>
          <a:bodyPr/>
          <a:lstStyle/>
          <a:p>
            <a:r>
              <a:rPr lang="en-IN" dirty="0" err="1"/>
              <a:t>Behavioral</a:t>
            </a:r>
            <a:r>
              <a:rPr lang="en-IN" dirty="0"/>
              <a:t> Targeting</a:t>
            </a:r>
          </a:p>
        </p:txBody>
      </p:sp>
      <p:sp>
        <p:nvSpPr>
          <p:cNvPr id="3" name="Content Placeholder 2">
            <a:extLst>
              <a:ext uri="{FF2B5EF4-FFF2-40B4-BE49-F238E27FC236}">
                <a16:creationId xmlns:a16="http://schemas.microsoft.com/office/drawing/2014/main" id="{F4EEF708-7882-40F0-93C7-62F09987D836}"/>
              </a:ext>
            </a:extLst>
          </p:cNvPr>
          <p:cNvSpPr>
            <a:spLocks noGrp="1"/>
          </p:cNvSpPr>
          <p:nvPr>
            <p:ph sz="quarter" idx="13"/>
          </p:nvPr>
        </p:nvSpPr>
        <p:spPr/>
        <p:txBody>
          <a:bodyPr/>
          <a:lstStyle/>
          <a:p>
            <a:r>
              <a:rPr lang="en-IN" dirty="0"/>
              <a:t>Identifies person’s browsing history</a:t>
            </a:r>
          </a:p>
          <a:p>
            <a:r>
              <a:rPr lang="en-IN" dirty="0"/>
              <a:t>Often used on social media sites</a:t>
            </a:r>
          </a:p>
          <a:p>
            <a:r>
              <a:rPr lang="en-IN" dirty="0"/>
              <a:t>Most often text-based</a:t>
            </a:r>
          </a:p>
          <a:p>
            <a:r>
              <a:rPr lang="en-IN" dirty="0"/>
              <a:t>Can also be image-based</a:t>
            </a:r>
          </a:p>
          <a:p>
            <a:r>
              <a:rPr lang="en-IN" dirty="0"/>
              <a:t>Both approaches work well</a:t>
            </a:r>
          </a:p>
        </p:txBody>
      </p:sp>
    </p:spTree>
    <p:extLst>
      <p:ext uri="{BB962C8B-B14F-4D97-AF65-F5344CB8AC3E}">
        <p14:creationId xmlns:p14="http://schemas.microsoft.com/office/powerpoint/2010/main" val="426465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8AA4-1761-439D-BDC5-FE260FCED10F}"/>
              </a:ext>
            </a:extLst>
          </p:cNvPr>
          <p:cNvSpPr>
            <a:spLocks noGrp="1"/>
          </p:cNvSpPr>
          <p:nvPr>
            <p:ph type="title"/>
          </p:nvPr>
        </p:nvSpPr>
        <p:spPr/>
        <p:txBody>
          <a:bodyPr/>
          <a:lstStyle/>
          <a:p>
            <a:r>
              <a:rPr lang="en-IN" dirty="0"/>
              <a:t>Real-Time Marketing</a:t>
            </a:r>
          </a:p>
        </p:txBody>
      </p:sp>
      <p:sp>
        <p:nvSpPr>
          <p:cNvPr id="3" name="Content Placeholder 2">
            <a:extLst>
              <a:ext uri="{FF2B5EF4-FFF2-40B4-BE49-F238E27FC236}">
                <a16:creationId xmlns:a16="http://schemas.microsoft.com/office/drawing/2014/main" id="{FC91BDC0-987D-4DC1-ABB4-B7317590F991}"/>
              </a:ext>
            </a:extLst>
          </p:cNvPr>
          <p:cNvSpPr>
            <a:spLocks noGrp="1"/>
          </p:cNvSpPr>
          <p:nvPr>
            <p:ph sz="quarter" idx="13"/>
          </p:nvPr>
        </p:nvSpPr>
        <p:spPr/>
        <p:txBody>
          <a:bodyPr/>
          <a:lstStyle/>
          <a:p>
            <a:r>
              <a:rPr lang="en-IN" dirty="0"/>
              <a:t>2013 Super Bowl – Oreos</a:t>
            </a:r>
          </a:p>
          <a:p>
            <a:r>
              <a:rPr lang="en-IN" dirty="0"/>
              <a:t>Instantaneous marketing message</a:t>
            </a:r>
          </a:p>
          <a:p>
            <a:r>
              <a:rPr lang="en-IN" dirty="0"/>
              <a:t>Live event</a:t>
            </a:r>
          </a:p>
          <a:p>
            <a:r>
              <a:rPr lang="en-IN" dirty="0"/>
              <a:t>Upfront strategic planning</a:t>
            </a:r>
          </a:p>
          <a:p>
            <a:r>
              <a:rPr lang="en-IN" dirty="0"/>
              <a:t>Maintain brand image</a:t>
            </a:r>
          </a:p>
        </p:txBody>
      </p:sp>
      <p:pic>
        <p:nvPicPr>
          <p:cNvPr id="6" name="Content Placeholder 5" descr="A photo of a group of young professionals at a conference table.">
            <a:extLst>
              <a:ext uri="{FF2B5EF4-FFF2-40B4-BE49-F238E27FC236}">
                <a16:creationId xmlns:a16="http://schemas.microsoft.com/office/drawing/2014/main" id="{AFA0F156-AF97-46B1-A3A8-B54EA71C967E}"/>
              </a:ext>
            </a:extLst>
          </p:cNvPr>
          <p:cNvPicPr>
            <a:picLocks noGrp="1" noChangeAspect="1"/>
          </p:cNvPicPr>
          <p:nvPr>
            <p:ph sz="quarter" idx="14"/>
          </p:nvPr>
        </p:nvPicPr>
        <p:blipFill>
          <a:blip r:embed="rId3"/>
          <a:stretch>
            <a:fillRect/>
          </a:stretch>
        </p:blipFill>
        <p:spPr>
          <a:xfrm>
            <a:off x="4694832" y="1552575"/>
            <a:ext cx="3992562" cy="2568897"/>
          </a:xfrm>
          <a:prstGeom prst="rect">
            <a:avLst/>
          </a:prstGeom>
        </p:spPr>
      </p:pic>
    </p:spTree>
    <p:extLst>
      <p:ext uri="{BB962C8B-B14F-4D97-AF65-F5344CB8AC3E}">
        <p14:creationId xmlns:p14="http://schemas.microsoft.com/office/powerpoint/2010/main" val="3476831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E5E0-C499-4485-A64D-0219B7ED11D2}"/>
              </a:ext>
            </a:extLst>
          </p:cNvPr>
          <p:cNvSpPr>
            <a:spLocks noGrp="1"/>
          </p:cNvSpPr>
          <p:nvPr>
            <p:ph type="title"/>
          </p:nvPr>
        </p:nvSpPr>
        <p:spPr/>
        <p:txBody>
          <a:bodyPr/>
          <a:lstStyle/>
          <a:p>
            <a:r>
              <a:rPr lang="en-IN" dirty="0"/>
              <a:t>Video Marketing</a:t>
            </a:r>
          </a:p>
        </p:txBody>
      </p:sp>
      <p:sp>
        <p:nvSpPr>
          <p:cNvPr id="3" name="Content Placeholder 2">
            <a:extLst>
              <a:ext uri="{FF2B5EF4-FFF2-40B4-BE49-F238E27FC236}">
                <a16:creationId xmlns:a16="http://schemas.microsoft.com/office/drawing/2014/main" id="{22BA3F70-FF4F-4505-918D-189B3FBEE501}"/>
              </a:ext>
            </a:extLst>
          </p:cNvPr>
          <p:cNvSpPr>
            <a:spLocks noGrp="1"/>
          </p:cNvSpPr>
          <p:nvPr>
            <p:ph sz="quarter" idx="13"/>
          </p:nvPr>
        </p:nvSpPr>
        <p:spPr/>
        <p:txBody>
          <a:bodyPr/>
          <a:lstStyle/>
          <a:p>
            <a:r>
              <a:rPr lang="en-IN" dirty="0"/>
              <a:t>60% of U.S. population watch videos</a:t>
            </a:r>
          </a:p>
          <a:p>
            <a:r>
              <a:rPr lang="en-IN" dirty="0"/>
              <a:t>75% of internet users watch videos</a:t>
            </a:r>
          </a:p>
          <a:p>
            <a:r>
              <a:rPr lang="en-IN" dirty="0"/>
              <a:t>Growing faster than any other advertising form</a:t>
            </a:r>
          </a:p>
          <a:p>
            <a:r>
              <a:rPr lang="en-IN" dirty="0"/>
              <a:t>Consumers more receptive to online videos</a:t>
            </a:r>
          </a:p>
          <a:p>
            <a:r>
              <a:rPr lang="en-IN" dirty="0"/>
              <a:t>Many companies maintain YouTube channels</a:t>
            </a:r>
          </a:p>
          <a:p>
            <a:r>
              <a:rPr lang="en-IN" dirty="0"/>
              <a:t>Informational or instructional videos useful</a:t>
            </a:r>
          </a:p>
          <a:p>
            <a:r>
              <a:rPr lang="en-IN" dirty="0"/>
              <a:t>Vloggers create videos, build followings</a:t>
            </a:r>
          </a:p>
        </p:txBody>
      </p:sp>
    </p:spTree>
    <p:extLst>
      <p:ext uri="{BB962C8B-B14F-4D97-AF65-F5344CB8AC3E}">
        <p14:creationId xmlns:p14="http://schemas.microsoft.com/office/powerpoint/2010/main" val="291276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30D4-E165-4BC4-9862-A4EE53D1BB97}"/>
              </a:ext>
            </a:extLst>
          </p:cNvPr>
          <p:cNvSpPr>
            <a:spLocks noGrp="1"/>
          </p:cNvSpPr>
          <p:nvPr>
            <p:ph type="title"/>
          </p:nvPr>
        </p:nvSpPr>
        <p:spPr/>
        <p:txBody>
          <a:bodyPr/>
          <a:lstStyle/>
          <a:p>
            <a:r>
              <a:rPr lang="en-IN" dirty="0"/>
              <a:t>Location of Video Ads</a:t>
            </a:r>
          </a:p>
        </p:txBody>
      </p:sp>
      <p:sp>
        <p:nvSpPr>
          <p:cNvPr id="3" name="Content Placeholder 2">
            <a:extLst>
              <a:ext uri="{FF2B5EF4-FFF2-40B4-BE49-F238E27FC236}">
                <a16:creationId xmlns:a16="http://schemas.microsoft.com/office/drawing/2014/main" id="{A35D8E33-32F5-46D2-98AF-0BE1FEDBAA84}"/>
              </a:ext>
            </a:extLst>
          </p:cNvPr>
          <p:cNvSpPr>
            <a:spLocks noGrp="1"/>
          </p:cNvSpPr>
          <p:nvPr>
            <p:ph sz="quarter" idx="13"/>
          </p:nvPr>
        </p:nvSpPr>
        <p:spPr/>
        <p:txBody>
          <a:bodyPr/>
          <a:lstStyle/>
          <a:p>
            <a:r>
              <a:rPr lang="en-IN" dirty="0"/>
              <a:t>Pre-roll</a:t>
            </a:r>
          </a:p>
          <a:p>
            <a:pPr lvl="1"/>
            <a:r>
              <a:rPr lang="en-IN" dirty="0"/>
              <a:t>Higher impressions</a:t>
            </a:r>
          </a:p>
          <a:p>
            <a:pPr lvl="1"/>
            <a:r>
              <a:rPr lang="en-IN" dirty="0"/>
              <a:t>Enhance recall</a:t>
            </a:r>
          </a:p>
          <a:p>
            <a:r>
              <a:rPr lang="en-IN" dirty="0"/>
              <a:t>Mid-roll</a:t>
            </a:r>
          </a:p>
          <a:p>
            <a:pPr lvl="1"/>
            <a:r>
              <a:rPr lang="en-IN" dirty="0"/>
              <a:t>Higher completion rate</a:t>
            </a:r>
          </a:p>
          <a:p>
            <a:pPr lvl="1"/>
            <a:r>
              <a:rPr lang="en-IN" dirty="0"/>
              <a:t>Enhance brand recognition, brand image</a:t>
            </a:r>
          </a:p>
          <a:p>
            <a:r>
              <a:rPr lang="en-IN" dirty="0"/>
              <a:t>Post-roll</a:t>
            </a:r>
          </a:p>
          <a:p>
            <a:pPr lvl="1"/>
            <a:r>
              <a:rPr lang="en-IN" dirty="0"/>
              <a:t>Higher click-through rate</a:t>
            </a:r>
          </a:p>
          <a:p>
            <a:pPr lvl="1"/>
            <a:r>
              <a:rPr lang="en-IN" dirty="0"/>
              <a:t>Direct response, call to action ads</a:t>
            </a:r>
          </a:p>
        </p:txBody>
      </p:sp>
    </p:spTree>
    <p:extLst>
      <p:ext uri="{BB962C8B-B14F-4D97-AF65-F5344CB8AC3E}">
        <p14:creationId xmlns:p14="http://schemas.microsoft.com/office/powerpoint/2010/main" val="120195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1BFD-C8A6-4345-A96B-5A0C3192BC1E}"/>
              </a:ext>
            </a:extLst>
          </p:cNvPr>
          <p:cNvSpPr>
            <a:spLocks noGrp="1"/>
          </p:cNvSpPr>
          <p:nvPr>
            <p:ph type="title"/>
          </p:nvPr>
        </p:nvSpPr>
        <p:spPr/>
        <p:txBody>
          <a:bodyPr/>
          <a:lstStyle/>
          <a:p>
            <a:r>
              <a:rPr lang="en-IN" dirty="0"/>
              <a:t>Figure 9.8: Video Tactics</a:t>
            </a:r>
          </a:p>
        </p:txBody>
      </p:sp>
      <p:sp>
        <p:nvSpPr>
          <p:cNvPr id="3" name="Content Placeholder 2">
            <a:extLst>
              <a:ext uri="{FF2B5EF4-FFF2-40B4-BE49-F238E27FC236}">
                <a16:creationId xmlns:a16="http://schemas.microsoft.com/office/drawing/2014/main" id="{97FAC78D-EF7C-47A3-8968-3A1FB43C2CA0}"/>
              </a:ext>
            </a:extLst>
          </p:cNvPr>
          <p:cNvSpPr>
            <a:spLocks noGrp="1"/>
          </p:cNvSpPr>
          <p:nvPr>
            <p:ph sz="quarter" idx="13"/>
          </p:nvPr>
        </p:nvSpPr>
        <p:spPr/>
        <p:txBody>
          <a:bodyPr/>
          <a:lstStyle/>
          <a:p>
            <a:r>
              <a:rPr lang="en-IN" dirty="0"/>
              <a:t>Advertising on videos</a:t>
            </a:r>
          </a:p>
          <a:p>
            <a:r>
              <a:rPr lang="en-IN" dirty="0"/>
              <a:t>Posting of television ads</a:t>
            </a:r>
          </a:p>
          <a:p>
            <a:r>
              <a:rPr lang="en-IN" dirty="0"/>
              <a:t>Informational videos</a:t>
            </a:r>
          </a:p>
          <a:p>
            <a:r>
              <a:rPr lang="en-IN" dirty="0"/>
              <a:t>Cause-related videos</a:t>
            </a:r>
          </a:p>
          <a:p>
            <a:r>
              <a:rPr lang="en-IN" dirty="0"/>
              <a:t>Product reviews</a:t>
            </a:r>
          </a:p>
          <a:p>
            <a:r>
              <a:rPr lang="en-IN" dirty="0"/>
              <a:t>Vloggers</a:t>
            </a:r>
          </a:p>
        </p:txBody>
      </p:sp>
    </p:spTree>
    <p:extLst>
      <p:ext uri="{BB962C8B-B14F-4D97-AF65-F5344CB8AC3E}">
        <p14:creationId xmlns:p14="http://schemas.microsoft.com/office/powerpoint/2010/main" val="109214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F688-9AFB-42C7-98EC-5A142512E136}"/>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6B9C3546-6FA5-45C0-84CE-66E695366811}"/>
              </a:ext>
            </a:extLst>
          </p:cNvPr>
          <p:cNvSpPr>
            <a:spLocks noGrp="1"/>
          </p:cNvSpPr>
          <p:nvPr>
            <p:ph sz="quarter" idx="13"/>
          </p:nvPr>
        </p:nvSpPr>
        <p:spPr/>
        <p:txBody>
          <a:bodyPr/>
          <a:lstStyle/>
          <a:p>
            <a:r>
              <a:rPr lang="en-IN" dirty="0"/>
              <a:t>Social networks that assist marketers</a:t>
            </a:r>
          </a:p>
          <a:p>
            <a:r>
              <a:rPr lang="en-IN" dirty="0"/>
              <a:t>Characteristics of social media websites</a:t>
            </a:r>
          </a:p>
          <a:p>
            <a:r>
              <a:rPr lang="en-IN" dirty="0"/>
              <a:t>Nature of social media marketing</a:t>
            </a:r>
          </a:p>
          <a:p>
            <a:r>
              <a:rPr lang="en-IN" dirty="0"/>
              <a:t>Social media marketing strategies</a:t>
            </a:r>
          </a:p>
          <a:p>
            <a:r>
              <a:rPr lang="en-IN" dirty="0"/>
              <a:t>International issues</a:t>
            </a:r>
          </a:p>
        </p:txBody>
      </p:sp>
    </p:spTree>
    <p:extLst>
      <p:ext uri="{BB962C8B-B14F-4D97-AF65-F5344CB8AC3E}">
        <p14:creationId xmlns:p14="http://schemas.microsoft.com/office/powerpoint/2010/main" val="643691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A6D2-3649-4F1F-B474-8CBEF38545BB}"/>
              </a:ext>
            </a:extLst>
          </p:cNvPr>
          <p:cNvSpPr>
            <a:spLocks noGrp="1"/>
          </p:cNvSpPr>
          <p:nvPr>
            <p:ph type="title"/>
          </p:nvPr>
        </p:nvSpPr>
        <p:spPr/>
        <p:txBody>
          <a:bodyPr/>
          <a:lstStyle/>
          <a:p>
            <a:r>
              <a:rPr lang="en-IN" sz="3200" dirty="0"/>
              <a:t>Figure 9.9: Online Ads versus Television Ads</a:t>
            </a:r>
          </a:p>
        </p:txBody>
      </p:sp>
      <p:pic>
        <p:nvPicPr>
          <p:cNvPr id="5" name="Content Placeholder 4" descr="A figure shows a grouped vertical bar graph contrasting online ads versus television ads. For long description in Notes pane, press F6.">
            <a:extLst>
              <a:ext uri="{FF2B5EF4-FFF2-40B4-BE49-F238E27FC236}">
                <a16:creationId xmlns:a16="http://schemas.microsoft.com/office/drawing/2014/main" id="{1A9BA75C-0A48-464D-9662-10BC76988547}"/>
              </a:ext>
            </a:extLst>
          </p:cNvPr>
          <p:cNvPicPr>
            <a:picLocks noGrp="1" noChangeAspect="1"/>
          </p:cNvPicPr>
          <p:nvPr>
            <p:ph sz="quarter" idx="13"/>
          </p:nvPr>
        </p:nvPicPr>
        <p:blipFill>
          <a:blip r:embed="rId3"/>
          <a:stretch>
            <a:fillRect/>
          </a:stretch>
        </p:blipFill>
        <p:spPr>
          <a:xfrm>
            <a:off x="1320543" y="1554163"/>
            <a:ext cx="6506089" cy="4664075"/>
          </a:xfrm>
          <a:prstGeom prst="rect">
            <a:avLst/>
          </a:prstGeom>
        </p:spPr>
      </p:pic>
    </p:spTree>
    <p:extLst>
      <p:ext uri="{BB962C8B-B14F-4D97-AF65-F5344CB8AC3E}">
        <p14:creationId xmlns:p14="http://schemas.microsoft.com/office/powerpoint/2010/main" val="406537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2C60-E004-4979-A8B7-9A0D8CA39561}"/>
              </a:ext>
            </a:extLst>
          </p:cNvPr>
          <p:cNvSpPr>
            <a:spLocks noGrp="1"/>
          </p:cNvSpPr>
          <p:nvPr>
            <p:ph type="title"/>
          </p:nvPr>
        </p:nvSpPr>
        <p:spPr/>
        <p:txBody>
          <a:bodyPr/>
          <a:lstStyle/>
          <a:p>
            <a:r>
              <a:rPr lang="en-IN" dirty="0"/>
              <a:t>Influencer Marketing</a:t>
            </a:r>
          </a:p>
        </p:txBody>
      </p:sp>
      <p:sp>
        <p:nvSpPr>
          <p:cNvPr id="3" name="Content Placeholder 2">
            <a:extLst>
              <a:ext uri="{FF2B5EF4-FFF2-40B4-BE49-F238E27FC236}">
                <a16:creationId xmlns:a16="http://schemas.microsoft.com/office/drawing/2014/main" id="{BDD78D0F-2B04-488C-82B2-A9EE2988F1A7}"/>
              </a:ext>
            </a:extLst>
          </p:cNvPr>
          <p:cNvSpPr>
            <a:spLocks noGrp="1"/>
          </p:cNvSpPr>
          <p:nvPr>
            <p:ph sz="quarter" idx="13"/>
          </p:nvPr>
        </p:nvSpPr>
        <p:spPr>
          <a:xfrm>
            <a:off x="457200" y="1552575"/>
            <a:ext cx="4510726" cy="4857652"/>
          </a:xfrm>
        </p:spPr>
        <p:txBody>
          <a:bodyPr/>
          <a:lstStyle/>
          <a:p>
            <a:pPr>
              <a:spcBef>
                <a:spcPts val="1000"/>
              </a:spcBef>
            </a:pPr>
            <a:r>
              <a:rPr lang="en-IN" dirty="0"/>
              <a:t>Individual marketing a brand</a:t>
            </a:r>
          </a:p>
          <a:p>
            <a:pPr>
              <a:spcBef>
                <a:spcPts val="1000"/>
              </a:spcBef>
            </a:pPr>
            <a:r>
              <a:rPr lang="en-IN" dirty="0"/>
              <a:t>Match opinion leaders with brands</a:t>
            </a:r>
          </a:p>
          <a:p>
            <a:pPr>
              <a:spcBef>
                <a:spcPts val="1000"/>
              </a:spcBef>
            </a:pPr>
            <a:r>
              <a:rPr lang="en-IN" dirty="0"/>
              <a:t>Number of followers not always key</a:t>
            </a:r>
          </a:p>
          <a:p>
            <a:pPr>
              <a:spcBef>
                <a:spcPts val="1000"/>
              </a:spcBef>
            </a:pPr>
            <a:r>
              <a:rPr lang="en-IN" dirty="0"/>
              <a:t>Lead conversations and shape opinions</a:t>
            </a:r>
          </a:p>
          <a:p>
            <a:pPr>
              <a:spcBef>
                <a:spcPts val="1000"/>
              </a:spcBef>
            </a:pPr>
            <a:r>
              <a:rPr lang="en-IN" dirty="0"/>
              <a:t>Align brand message, influencer’s motivation</a:t>
            </a:r>
          </a:p>
          <a:p>
            <a:pPr>
              <a:spcBef>
                <a:spcPts val="1000"/>
              </a:spcBef>
            </a:pPr>
            <a:r>
              <a:rPr lang="en-IN" dirty="0"/>
              <a:t>Authenticity important</a:t>
            </a:r>
          </a:p>
        </p:txBody>
      </p:sp>
      <p:pic>
        <p:nvPicPr>
          <p:cNvPr id="6" name="Content Placeholder 5" descr="A photo shows a woman repairing the underside of a car in an automobile body shop.">
            <a:extLst>
              <a:ext uri="{FF2B5EF4-FFF2-40B4-BE49-F238E27FC236}">
                <a16:creationId xmlns:a16="http://schemas.microsoft.com/office/drawing/2014/main" id="{52ADECAF-252D-446E-8F3C-5FBABD5D9CAA}"/>
              </a:ext>
            </a:extLst>
          </p:cNvPr>
          <p:cNvPicPr>
            <a:picLocks noGrp="1" noChangeAspect="1"/>
          </p:cNvPicPr>
          <p:nvPr>
            <p:ph sz="quarter" idx="14"/>
          </p:nvPr>
        </p:nvPicPr>
        <p:blipFill>
          <a:blip r:embed="rId3"/>
          <a:stretch>
            <a:fillRect/>
          </a:stretch>
        </p:blipFill>
        <p:spPr>
          <a:xfrm>
            <a:off x="5055423" y="1670953"/>
            <a:ext cx="3629602" cy="2367570"/>
          </a:xfrm>
          <a:prstGeom prst="rect">
            <a:avLst/>
          </a:prstGeom>
        </p:spPr>
      </p:pic>
    </p:spTree>
    <p:extLst>
      <p:ext uri="{BB962C8B-B14F-4D97-AF65-F5344CB8AC3E}">
        <p14:creationId xmlns:p14="http://schemas.microsoft.com/office/powerpoint/2010/main" val="43811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AECD-4298-44BD-8E66-9662CF3059F2}"/>
              </a:ext>
            </a:extLst>
          </p:cNvPr>
          <p:cNvSpPr>
            <a:spLocks noGrp="1"/>
          </p:cNvSpPr>
          <p:nvPr>
            <p:ph type="title"/>
          </p:nvPr>
        </p:nvSpPr>
        <p:spPr/>
        <p:txBody>
          <a:bodyPr/>
          <a:lstStyle/>
          <a:p>
            <a:r>
              <a:rPr lang="en-IN" dirty="0"/>
              <a:t>Questions to Consider </a:t>
            </a:r>
            <a:r>
              <a:rPr lang="en-IN" sz="2000" b="0" dirty="0"/>
              <a:t>(2 of 2)</a:t>
            </a:r>
            <a:endParaRPr lang="en-IN" dirty="0"/>
          </a:p>
        </p:txBody>
      </p:sp>
      <p:sp>
        <p:nvSpPr>
          <p:cNvPr id="3" name="Content Placeholder 2">
            <a:extLst>
              <a:ext uri="{FF2B5EF4-FFF2-40B4-BE49-F238E27FC236}">
                <a16:creationId xmlns:a16="http://schemas.microsoft.com/office/drawing/2014/main" id="{99B0A247-8D97-40F5-ACF7-A84C0297FBE5}"/>
              </a:ext>
            </a:extLst>
          </p:cNvPr>
          <p:cNvSpPr>
            <a:spLocks noGrp="1"/>
          </p:cNvSpPr>
          <p:nvPr>
            <p:ph sz="quarter" idx="13"/>
          </p:nvPr>
        </p:nvSpPr>
        <p:spPr/>
        <p:txBody>
          <a:bodyPr/>
          <a:lstStyle/>
          <a:p>
            <a:r>
              <a:rPr lang="en-IN" dirty="0"/>
              <a:t>What do you think about using children as influencers?</a:t>
            </a:r>
          </a:p>
          <a:p>
            <a:r>
              <a:rPr lang="en-IN" dirty="0"/>
              <a:t>Which products or services might be useful for this?</a:t>
            </a:r>
          </a:p>
          <a:p>
            <a:r>
              <a:rPr lang="en-IN" dirty="0"/>
              <a:t>What are the key ethical implications?</a:t>
            </a:r>
          </a:p>
          <a:p>
            <a:r>
              <a:rPr lang="en-IN" dirty="0"/>
              <a:t>As a marketer, would you use children as influencers? Explain your thinking.</a:t>
            </a:r>
          </a:p>
        </p:txBody>
      </p:sp>
    </p:spTree>
    <p:extLst>
      <p:ext uri="{BB962C8B-B14F-4D97-AF65-F5344CB8AC3E}">
        <p14:creationId xmlns:p14="http://schemas.microsoft.com/office/powerpoint/2010/main" val="3979051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CDF0-377D-4001-9015-FC85AF3BA54B}"/>
              </a:ext>
            </a:extLst>
          </p:cNvPr>
          <p:cNvSpPr>
            <a:spLocks noGrp="1"/>
          </p:cNvSpPr>
          <p:nvPr>
            <p:ph type="title"/>
          </p:nvPr>
        </p:nvSpPr>
        <p:spPr/>
        <p:txBody>
          <a:bodyPr/>
          <a:lstStyle/>
          <a:p>
            <a:r>
              <a:rPr lang="en-IN" dirty="0"/>
              <a:t>Interactive Blogs</a:t>
            </a:r>
          </a:p>
        </p:txBody>
      </p:sp>
      <p:sp>
        <p:nvSpPr>
          <p:cNvPr id="3" name="Content Placeholder 2">
            <a:extLst>
              <a:ext uri="{FF2B5EF4-FFF2-40B4-BE49-F238E27FC236}">
                <a16:creationId xmlns:a16="http://schemas.microsoft.com/office/drawing/2014/main" id="{82FCB6DE-E969-4B26-8334-7B426DFDC14A}"/>
              </a:ext>
            </a:extLst>
          </p:cNvPr>
          <p:cNvSpPr>
            <a:spLocks noGrp="1"/>
          </p:cNvSpPr>
          <p:nvPr>
            <p:ph sz="quarter" idx="13"/>
          </p:nvPr>
        </p:nvSpPr>
        <p:spPr/>
        <p:txBody>
          <a:bodyPr/>
          <a:lstStyle/>
          <a:p>
            <a:r>
              <a:rPr lang="en-IN" dirty="0"/>
              <a:t>Internet provides platform for</a:t>
            </a:r>
          </a:p>
          <a:p>
            <a:pPr lvl="1"/>
            <a:r>
              <a:rPr lang="en-IN" dirty="0"/>
              <a:t>Dissatisfied consumers</a:t>
            </a:r>
          </a:p>
          <a:p>
            <a:pPr lvl="1"/>
            <a:r>
              <a:rPr lang="en-IN" dirty="0"/>
              <a:t>Satisfied consumers</a:t>
            </a:r>
          </a:p>
          <a:p>
            <a:r>
              <a:rPr lang="en-IN" dirty="0"/>
              <a:t>Interactive blogs enable two-way communication</a:t>
            </a:r>
          </a:p>
          <a:p>
            <a:r>
              <a:rPr lang="en-IN" dirty="0"/>
              <a:t>Higher level of risk</a:t>
            </a:r>
          </a:p>
          <a:p>
            <a:r>
              <a:rPr lang="en-IN" dirty="0"/>
              <a:t>Face criticism honestly and humbly</a:t>
            </a:r>
          </a:p>
          <a:p>
            <a:r>
              <a:rPr lang="en-IN" dirty="0"/>
              <a:t>Seek solutions to problems, issues</a:t>
            </a:r>
          </a:p>
        </p:txBody>
      </p:sp>
    </p:spTree>
    <p:extLst>
      <p:ext uri="{BB962C8B-B14F-4D97-AF65-F5344CB8AC3E}">
        <p14:creationId xmlns:p14="http://schemas.microsoft.com/office/powerpoint/2010/main" val="3402062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60F7-461C-4F4A-8834-1930A11FC21C}"/>
              </a:ext>
            </a:extLst>
          </p:cNvPr>
          <p:cNvSpPr>
            <a:spLocks noGrp="1"/>
          </p:cNvSpPr>
          <p:nvPr>
            <p:ph type="title"/>
          </p:nvPr>
        </p:nvSpPr>
        <p:spPr/>
        <p:txBody>
          <a:bodyPr/>
          <a:lstStyle/>
          <a:p>
            <a:r>
              <a:rPr lang="en-IN" sz="3200" dirty="0"/>
              <a:t>Figure 9.10: Types of Interactive Blogs</a:t>
            </a:r>
          </a:p>
        </p:txBody>
      </p:sp>
      <p:sp>
        <p:nvSpPr>
          <p:cNvPr id="3" name="Content Placeholder 2">
            <a:extLst>
              <a:ext uri="{FF2B5EF4-FFF2-40B4-BE49-F238E27FC236}">
                <a16:creationId xmlns:a16="http://schemas.microsoft.com/office/drawing/2014/main" id="{FF2BCB23-AE74-462F-AB5B-48B17C25DC27}"/>
              </a:ext>
            </a:extLst>
          </p:cNvPr>
          <p:cNvSpPr>
            <a:spLocks noGrp="1"/>
          </p:cNvSpPr>
          <p:nvPr>
            <p:ph sz="quarter" idx="13"/>
          </p:nvPr>
        </p:nvSpPr>
        <p:spPr/>
        <p:txBody>
          <a:bodyPr/>
          <a:lstStyle/>
          <a:p>
            <a:r>
              <a:rPr lang="en-IN" dirty="0"/>
              <a:t>Brand blog</a:t>
            </a:r>
          </a:p>
          <a:p>
            <a:r>
              <a:rPr lang="en-IN" dirty="0"/>
              <a:t>Individuals sponsored by a brand</a:t>
            </a:r>
          </a:p>
          <a:p>
            <a:r>
              <a:rPr lang="en-IN" dirty="0"/>
              <a:t>Individual speaking about a brand</a:t>
            </a:r>
          </a:p>
        </p:txBody>
      </p:sp>
    </p:spTree>
    <p:extLst>
      <p:ext uri="{BB962C8B-B14F-4D97-AF65-F5344CB8AC3E}">
        <p14:creationId xmlns:p14="http://schemas.microsoft.com/office/powerpoint/2010/main" val="488912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B4D0-3FB1-49E0-BBBF-C7646D8DE0A4}"/>
              </a:ext>
            </a:extLst>
          </p:cNvPr>
          <p:cNvSpPr>
            <a:spLocks noGrp="1"/>
          </p:cNvSpPr>
          <p:nvPr>
            <p:ph type="title"/>
          </p:nvPr>
        </p:nvSpPr>
        <p:spPr/>
        <p:txBody>
          <a:bodyPr/>
          <a:lstStyle/>
          <a:p>
            <a:r>
              <a:rPr lang="en-IN" dirty="0"/>
              <a:t>Consumer-Generated Reviews</a:t>
            </a:r>
          </a:p>
        </p:txBody>
      </p:sp>
      <p:pic>
        <p:nvPicPr>
          <p:cNvPr id="6" name="Content Placeholder 5" descr="An advertisement for South Walton Florida shows a beach shore.">
            <a:extLst>
              <a:ext uri="{FF2B5EF4-FFF2-40B4-BE49-F238E27FC236}">
                <a16:creationId xmlns:a16="http://schemas.microsoft.com/office/drawing/2014/main" id="{970EDD89-F9B9-4229-84D4-F78C6A58F39C}"/>
              </a:ext>
            </a:extLst>
          </p:cNvPr>
          <p:cNvPicPr>
            <a:picLocks noGrp="1" noChangeAspect="1"/>
          </p:cNvPicPr>
          <p:nvPr>
            <p:ph sz="quarter" idx="14"/>
          </p:nvPr>
        </p:nvPicPr>
        <p:blipFill>
          <a:blip r:embed="rId3"/>
          <a:stretch>
            <a:fillRect/>
          </a:stretch>
        </p:blipFill>
        <p:spPr>
          <a:xfrm>
            <a:off x="930658" y="1552575"/>
            <a:ext cx="2773467" cy="4438650"/>
          </a:xfrm>
          <a:prstGeom prst="rect">
            <a:avLst/>
          </a:prstGeom>
        </p:spPr>
      </p:pic>
      <p:sp>
        <p:nvSpPr>
          <p:cNvPr id="3" name="Content Placeholder 2">
            <a:extLst>
              <a:ext uri="{FF2B5EF4-FFF2-40B4-BE49-F238E27FC236}">
                <a16:creationId xmlns:a16="http://schemas.microsoft.com/office/drawing/2014/main" id="{4AFB064C-91B1-4241-AFF6-2959D4D50B11}"/>
              </a:ext>
            </a:extLst>
          </p:cNvPr>
          <p:cNvSpPr>
            <a:spLocks noGrp="1"/>
          </p:cNvSpPr>
          <p:nvPr>
            <p:ph sz="quarter" idx="13"/>
          </p:nvPr>
        </p:nvSpPr>
        <p:spPr>
          <a:xfrm>
            <a:off x="4694830" y="1552575"/>
            <a:ext cx="3991970" cy="4438650"/>
          </a:xfrm>
        </p:spPr>
        <p:txBody>
          <a:bodyPr/>
          <a:lstStyle/>
          <a:p>
            <a:r>
              <a:rPr lang="en-IN" dirty="0"/>
              <a:t>Amazon.com leads the pack</a:t>
            </a:r>
          </a:p>
          <a:p>
            <a:r>
              <a:rPr lang="en-IN" dirty="0"/>
              <a:t>Best Buy uses online reviews in retailing</a:t>
            </a:r>
          </a:p>
          <a:p>
            <a:r>
              <a:rPr lang="en-IN" dirty="0"/>
              <a:t>Provide important information</a:t>
            </a:r>
          </a:p>
          <a:p>
            <a:r>
              <a:rPr lang="en-IN" dirty="0"/>
              <a:t>Challenge – managing reviews</a:t>
            </a:r>
          </a:p>
        </p:txBody>
      </p:sp>
    </p:spTree>
    <p:extLst>
      <p:ext uri="{BB962C8B-B14F-4D97-AF65-F5344CB8AC3E}">
        <p14:creationId xmlns:p14="http://schemas.microsoft.com/office/powerpoint/2010/main" val="3570558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51C6-3706-41AC-AABE-7B04DE307545}"/>
              </a:ext>
            </a:extLst>
          </p:cNvPr>
          <p:cNvSpPr>
            <a:spLocks noGrp="1"/>
          </p:cNvSpPr>
          <p:nvPr>
            <p:ph type="title"/>
          </p:nvPr>
        </p:nvSpPr>
        <p:spPr/>
        <p:txBody>
          <a:bodyPr/>
          <a:lstStyle/>
          <a:p>
            <a:r>
              <a:rPr lang="en-IN" dirty="0"/>
              <a:t>Viral Marketing</a:t>
            </a:r>
          </a:p>
        </p:txBody>
      </p:sp>
      <p:sp>
        <p:nvSpPr>
          <p:cNvPr id="3" name="Content Placeholder 2">
            <a:extLst>
              <a:ext uri="{FF2B5EF4-FFF2-40B4-BE49-F238E27FC236}">
                <a16:creationId xmlns:a16="http://schemas.microsoft.com/office/drawing/2014/main" id="{B62F1156-C8FF-4A9B-A94F-879085F81921}"/>
              </a:ext>
            </a:extLst>
          </p:cNvPr>
          <p:cNvSpPr>
            <a:spLocks noGrp="1"/>
          </p:cNvSpPr>
          <p:nvPr>
            <p:ph sz="quarter" idx="13"/>
          </p:nvPr>
        </p:nvSpPr>
        <p:spPr>
          <a:xfrm>
            <a:off x="457200" y="1554920"/>
            <a:ext cx="8232775" cy="4739200"/>
          </a:xfrm>
        </p:spPr>
        <p:txBody>
          <a:bodyPr/>
          <a:lstStyle/>
          <a:p>
            <a:r>
              <a:rPr lang="en-IN" dirty="0"/>
              <a:t>Message passed from one consumer to another</a:t>
            </a:r>
          </a:p>
          <a:p>
            <a:pPr lvl="1"/>
            <a:r>
              <a:rPr lang="en-IN" dirty="0"/>
              <a:t>Email</a:t>
            </a:r>
          </a:p>
          <a:p>
            <a:pPr lvl="1"/>
            <a:r>
              <a:rPr lang="en-IN" dirty="0"/>
              <a:t>Blogs</a:t>
            </a:r>
          </a:p>
          <a:p>
            <a:r>
              <a:rPr lang="en-IN" dirty="0"/>
              <a:t>Form of advocacy or word-of-mouth endorsement</a:t>
            </a:r>
          </a:p>
          <a:p>
            <a:r>
              <a:rPr lang="en-IN" dirty="0"/>
              <a:t>Viral marketing messages</a:t>
            </a:r>
          </a:p>
          <a:p>
            <a:pPr lvl="1"/>
            <a:r>
              <a:rPr lang="en-IN" dirty="0"/>
              <a:t>Advertisements</a:t>
            </a:r>
          </a:p>
          <a:p>
            <a:pPr lvl="1"/>
            <a:r>
              <a:rPr lang="en-IN" dirty="0"/>
              <a:t>Hyperlinked promotions</a:t>
            </a:r>
          </a:p>
          <a:p>
            <a:pPr lvl="1"/>
            <a:r>
              <a:rPr lang="en-IN" dirty="0"/>
              <a:t>Online newsletters</a:t>
            </a:r>
          </a:p>
          <a:p>
            <a:pPr lvl="1"/>
            <a:r>
              <a:rPr lang="en-IN" dirty="0"/>
              <a:t>Streaming videos</a:t>
            </a:r>
          </a:p>
          <a:p>
            <a:pPr lvl="1"/>
            <a:r>
              <a:rPr lang="en-IN" dirty="0"/>
              <a:t>Games</a:t>
            </a:r>
          </a:p>
        </p:txBody>
      </p:sp>
    </p:spTree>
    <p:extLst>
      <p:ext uri="{BB962C8B-B14F-4D97-AF65-F5344CB8AC3E}">
        <p14:creationId xmlns:p14="http://schemas.microsoft.com/office/powerpoint/2010/main" val="110142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0CCD-FF41-408B-BBA5-3AA9A62C2471}"/>
              </a:ext>
            </a:extLst>
          </p:cNvPr>
          <p:cNvSpPr>
            <a:spLocks noGrp="1"/>
          </p:cNvSpPr>
          <p:nvPr>
            <p:ph type="title"/>
          </p:nvPr>
        </p:nvSpPr>
        <p:spPr/>
        <p:txBody>
          <a:bodyPr/>
          <a:lstStyle/>
          <a:p>
            <a:r>
              <a:rPr lang="en-IN" sz="3200" dirty="0"/>
              <a:t>Figure 9.11: Keys to Successful Viral Marketing</a:t>
            </a:r>
          </a:p>
        </p:txBody>
      </p:sp>
      <p:sp>
        <p:nvSpPr>
          <p:cNvPr id="3" name="Content Placeholder 2">
            <a:extLst>
              <a:ext uri="{FF2B5EF4-FFF2-40B4-BE49-F238E27FC236}">
                <a16:creationId xmlns:a16="http://schemas.microsoft.com/office/drawing/2014/main" id="{0246A11E-8BB8-4EE7-8412-5FE830CBDB9B}"/>
              </a:ext>
            </a:extLst>
          </p:cNvPr>
          <p:cNvSpPr>
            <a:spLocks noGrp="1"/>
          </p:cNvSpPr>
          <p:nvPr>
            <p:ph sz="quarter" idx="13"/>
          </p:nvPr>
        </p:nvSpPr>
        <p:spPr/>
        <p:txBody>
          <a:bodyPr/>
          <a:lstStyle/>
          <a:p>
            <a:r>
              <a:rPr lang="en-IN" dirty="0"/>
              <a:t>Focus on the product or business</a:t>
            </a:r>
          </a:p>
          <a:p>
            <a:r>
              <a:rPr lang="en-IN" dirty="0"/>
              <a:t>Determine why individuals would want to pass along the message</a:t>
            </a:r>
          </a:p>
          <a:p>
            <a:r>
              <a:rPr lang="en-IN" dirty="0"/>
              <a:t>Offer an incentive</a:t>
            </a:r>
          </a:p>
          <a:p>
            <a:r>
              <a:rPr lang="en-IN" dirty="0"/>
              <a:t>Make it personal</a:t>
            </a:r>
          </a:p>
          <a:p>
            <a:r>
              <a:rPr lang="en-IN" dirty="0"/>
              <a:t>Track the results and </a:t>
            </a:r>
            <a:r>
              <a:rPr lang="en-IN" dirty="0" err="1"/>
              <a:t>analyze</a:t>
            </a:r>
            <a:r>
              <a:rPr lang="en-IN" dirty="0"/>
              <a:t> the data</a:t>
            </a:r>
          </a:p>
        </p:txBody>
      </p:sp>
    </p:spTree>
    <p:extLst>
      <p:ext uri="{BB962C8B-B14F-4D97-AF65-F5344CB8AC3E}">
        <p14:creationId xmlns:p14="http://schemas.microsoft.com/office/powerpoint/2010/main" val="359461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9CAE-455C-4193-8FE2-5FAB680C25E8}"/>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D2E93823-848A-4CFA-B3FE-828E64FC1324}"/>
              </a:ext>
            </a:extLst>
          </p:cNvPr>
          <p:cNvSpPr>
            <a:spLocks noGrp="1"/>
          </p:cNvSpPr>
          <p:nvPr>
            <p:ph sz="quarter" idx="13"/>
          </p:nvPr>
        </p:nvSpPr>
        <p:spPr/>
        <p:txBody>
          <a:bodyPr/>
          <a:lstStyle/>
          <a:p>
            <a:r>
              <a:rPr lang="en-IN" dirty="0"/>
              <a:t>Social media interactions worldwide</a:t>
            </a:r>
          </a:p>
          <a:p>
            <a:pPr lvl="1"/>
            <a:r>
              <a:rPr lang="en-IN" dirty="0"/>
              <a:t>Most Facebook users outside U.S.</a:t>
            </a:r>
          </a:p>
          <a:p>
            <a:r>
              <a:rPr lang="en-IN" dirty="0"/>
              <a:t>Language differences</a:t>
            </a:r>
          </a:p>
          <a:p>
            <a:r>
              <a:rPr lang="en-IN" dirty="0"/>
              <a:t>Social norms</a:t>
            </a:r>
          </a:p>
          <a:p>
            <a:r>
              <a:rPr lang="en-IN" dirty="0"/>
              <a:t>Technological challenges</a:t>
            </a:r>
          </a:p>
        </p:txBody>
      </p:sp>
    </p:spTree>
    <p:extLst>
      <p:ext uri="{BB962C8B-B14F-4D97-AF65-F5344CB8AC3E}">
        <p14:creationId xmlns:p14="http://schemas.microsoft.com/office/powerpoint/2010/main" val="1480059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ED5E-16ED-49A3-8AF6-FA231E9220EB}"/>
              </a:ext>
            </a:extLst>
          </p:cNvPr>
          <p:cNvSpPr>
            <a:spLocks noGrp="1"/>
          </p:cNvSpPr>
          <p:nvPr>
            <p:ph type="title"/>
          </p:nvPr>
        </p:nvSpPr>
        <p:spPr/>
        <p:txBody>
          <a:bodyPr/>
          <a:lstStyle/>
          <a:p>
            <a:r>
              <a:rPr lang="en-IN" dirty="0"/>
              <a:t>Your Career: Social Media</a:t>
            </a:r>
          </a:p>
        </p:txBody>
      </p:sp>
      <p:sp>
        <p:nvSpPr>
          <p:cNvPr id="3" name="Content Placeholder 2">
            <a:extLst>
              <a:ext uri="{FF2B5EF4-FFF2-40B4-BE49-F238E27FC236}">
                <a16:creationId xmlns:a16="http://schemas.microsoft.com/office/drawing/2014/main" id="{DEF71DA7-0B61-4E5B-ADE1-65873D56037C}"/>
              </a:ext>
            </a:extLst>
          </p:cNvPr>
          <p:cNvSpPr>
            <a:spLocks noGrp="1"/>
          </p:cNvSpPr>
          <p:nvPr>
            <p:ph sz="quarter" idx="13"/>
          </p:nvPr>
        </p:nvSpPr>
        <p:spPr/>
        <p:txBody>
          <a:bodyPr/>
          <a:lstStyle/>
          <a:p>
            <a:r>
              <a:rPr lang="en-IN" dirty="0"/>
              <a:t>Examine your social media accounts</a:t>
            </a:r>
          </a:p>
          <a:p>
            <a:r>
              <a:rPr lang="en-IN" dirty="0"/>
              <a:t>Build a personal social profile now</a:t>
            </a:r>
          </a:p>
          <a:p>
            <a:r>
              <a:rPr lang="en-IN" dirty="0"/>
              <a:t>Listen to what others say about your social media</a:t>
            </a:r>
          </a:p>
          <a:p>
            <a:r>
              <a:rPr lang="en-IN" dirty="0"/>
              <a:t>For companies of interest, access and participate in their social media</a:t>
            </a:r>
          </a:p>
        </p:txBody>
      </p:sp>
    </p:spTree>
    <p:extLst>
      <p:ext uri="{BB962C8B-B14F-4D97-AF65-F5344CB8AC3E}">
        <p14:creationId xmlns:p14="http://schemas.microsoft.com/office/powerpoint/2010/main" val="167537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0C78-98A2-4924-9FAE-A0D7269B99B5}"/>
              </a:ext>
            </a:extLst>
          </p:cNvPr>
          <p:cNvSpPr>
            <a:spLocks noGrp="1"/>
          </p:cNvSpPr>
          <p:nvPr>
            <p:ph type="title"/>
          </p:nvPr>
        </p:nvSpPr>
        <p:spPr/>
        <p:txBody>
          <a:bodyPr/>
          <a:lstStyle/>
          <a:p>
            <a:r>
              <a:rPr lang="en-IN" dirty="0"/>
              <a:t>Wholly Guacamole</a:t>
            </a:r>
          </a:p>
        </p:txBody>
      </p:sp>
      <p:pic>
        <p:nvPicPr>
          <p:cNvPr id="6" name="Content Placeholder 5" descr="A photo shows a cup of guacamole and a cup of carrot sticks.">
            <a:extLst>
              <a:ext uri="{FF2B5EF4-FFF2-40B4-BE49-F238E27FC236}">
                <a16:creationId xmlns:a16="http://schemas.microsoft.com/office/drawing/2014/main" id="{7C28AEAA-E8D8-4819-A4EE-DBD0C66E4D86}"/>
              </a:ext>
            </a:extLst>
          </p:cNvPr>
          <p:cNvPicPr>
            <a:picLocks noGrp="1" noChangeAspect="1"/>
          </p:cNvPicPr>
          <p:nvPr>
            <p:ph sz="quarter" idx="14"/>
          </p:nvPr>
        </p:nvPicPr>
        <p:blipFill>
          <a:blip r:embed="rId3"/>
          <a:stretch>
            <a:fillRect/>
          </a:stretch>
        </p:blipFill>
        <p:spPr>
          <a:xfrm>
            <a:off x="632154" y="1552575"/>
            <a:ext cx="3679857" cy="4438650"/>
          </a:xfrm>
          <a:prstGeom prst="rect">
            <a:avLst/>
          </a:prstGeom>
        </p:spPr>
      </p:pic>
      <p:sp>
        <p:nvSpPr>
          <p:cNvPr id="3" name="Content Placeholder 2">
            <a:extLst>
              <a:ext uri="{FF2B5EF4-FFF2-40B4-BE49-F238E27FC236}">
                <a16:creationId xmlns:a16="http://schemas.microsoft.com/office/drawing/2014/main" id="{F0A17F45-0909-4950-9C65-9EDD0E79D29B}"/>
              </a:ext>
            </a:extLst>
          </p:cNvPr>
          <p:cNvSpPr>
            <a:spLocks noGrp="1"/>
          </p:cNvSpPr>
          <p:nvPr>
            <p:ph sz="quarter" idx="13"/>
          </p:nvPr>
        </p:nvSpPr>
        <p:spPr>
          <a:xfrm>
            <a:off x="4694830" y="1552575"/>
            <a:ext cx="3991970" cy="4438650"/>
          </a:xfrm>
        </p:spPr>
        <p:txBody>
          <a:bodyPr/>
          <a:lstStyle/>
          <a:p>
            <a:r>
              <a:rPr lang="en-IN" dirty="0"/>
              <a:t>High pressure processing</a:t>
            </a:r>
          </a:p>
          <a:p>
            <a:r>
              <a:rPr lang="en-IN" dirty="0"/>
              <a:t>Staple item, popular</a:t>
            </a:r>
          </a:p>
          <a:p>
            <a:r>
              <a:rPr lang="en-IN" dirty="0"/>
              <a:t>Leverage social media</a:t>
            </a:r>
          </a:p>
          <a:p>
            <a:r>
              <a:rPr lang="en-IN" dirty="0"/>
              <a:t>Brand alliances</a:t>
            </a:r>
          </a:p>
          <a:p>
            <a:pPr lvl="1"/>
            <a:r>
              <a:rPr lang="en-IN" b="1" dirty="0"/>
              <a:t>Biggest Loser</a:t>
            </a:r>
            <a:endParaRPr lang="en-IN" dirty="0"/>
          </a:p>
          <a:p>
            <a:pPr lvl="1"/>
            <a:r>
              <a:rPr lang="en-IN" dirty="0"/>
              <a:t>Sonic</a:t>
            </a:r>
          </a:p>
          <a:p>
            <a:pPr lvl="1"/>
            <a:r>
              <a:rPr lang="en-IN" dirty="0"/>
              <a:t>Disney</a:t>
            </a:r>
          </a:p>
        </p:txBody>
      </p:sp>
    </p:spTree>
    <p:extLst>
      <p:ext uri="{BB962C8B-B14F-4D97-AF65-F5344CB8AC3E}">
        <p14:creationId xmlns:p14="http://schemas.microsoft.com/office/powerpoint/2010/main" val="228147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5A1-F5B7-4BAB-ABEE-199E2FA9D541}"/>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1207EE8B-4D13-41D7-BB85-5E091EA15821}"/>
              </a:ext>
            </a:extLst>
          </p:cNvPr>
          <p:cNvSpPr>
            <a:spLocks noGrp="1"/>
          </p:cNvSpPr>
          <p:nvPr>
            <p:ph sz="quarter" idx="13"/>
          </p:nvPr>
        </p:nvSpPr>
        <p:spPr/>
        <p:txBody>
          <a:bodyPr/>
          <a:lstStyle/>
          <a:p>
            <a:r>
              <a:rPr lang="en-IN" dirty="0"/>
              <a:t>Gillette</a:t>
            </a:r>
          </a:p>
          <a:p>
            <a:r>
              <a:rPr lang="en-IN" dirty="0"/>
              <a:t>Dove</a:t>
            </a:r>
          </a:p>
          <a:p>
            <a:r>
              <a:rPr lang="en-IN" dirty="0"/>
              <a:t>Honest Tea</a:t>
            </a:r>
          </a:p>
        </p:txBody>
      </p:sp>
    </p:spTree>
    <p:extLst>
      <p:ext uri="{BB962C8B-B14F-4D97-AF65-F5344CB8AC3E}">
        <p14:creationId xmlns:p14="http://schemas.microsoft.com/office/powerpoint/2010/main" val="2003928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C3F1-7383-4963-B0C2-70F1AAED6DBF}"/>
              </a:ext>
            </a:extLst>
          </p:cNvPr>
          <p:cNvSpPr>
            <a:spLocks noGrp="1"/>
          </p:cNvSpPr>
          <p:nvPr>
            <p:ph type="title"/>
          </p:nvPr>
        </p:nvSpPr>
        <p:spPr/>
        <p:txBody>
          <a:bodyPr/>
          <a:lstStyle/>
          <a:p>
            <a:r>
              <a:rPr lang="en-IN" dirty="0"/>
              <a:t>Social Media Terms</a:t>
            </a:r>
          </a:p>
        </p:txBody>
      </p:sp>
      <p:sp>
        <p:nvSpPr>
          <p:cNvPr id="3" name="Content Placeholder 2">
            <a:extLst>
              <a:ext uri="{FF2B5EF4-FFF2-40B4-BE49-F238E27FC236}">
                <a16:creationId xmlns:a16="http://schemas.microsoft.com/office/drawing/2014/main" id="{9074D9DB-4E41-4F33-A71D-B373FB48BFD6}"/>
              </a:ext>
            </a:extLst>
          </p:cNvPr>
          <p:cNvSpPr>
            <a:spLocks noGrp="1"/>
          </p:cNvSpPr>
          <p:nvPr>
            <p:ph sz="quarter" idx="13"/>
          </p:nvPr>
        </p:nvSpPr>
        <p:spPr/>
        <p:txBody>
          <a:bodyPr/>
          <a:lstStyle/>
          <a:p>
            <a:r>
              <a:rPr lang="en-IN" b="1" dirty="0"/>
              <a:t>Social media </a:t>
            </a:r>
            <a:r>
              <a:rPr lang="en-IN" dirty="0"/>
              <a:t>– any digital tool or venue that allows for social interaction</a:t>
            </a:r>
          </a:p>
          <a:p>
            <a:r>
              <a:rPr lang="en-IN" b="1" dirty="0"/>
              <a:t>Social network </a:t>
            </a:r>
            <a:r>
              <a:rPr lang="en-IN" dirty="0"/>
              <a:t>– social structure of individuals or organizations</a:t>
            </a:r>
          </a:p>
          <a:p>
            <a:r>
              <a:rPr lang="en-IN" b="1" dirty="0"/>
              <a:t>Social media marketing </a:t>
            </a:r>
            <a:r>
              <a:rPr lang="en-IN" dirty="0"/>
              <a:t>– utilization of social media or social networks to market a product, company, or brand</a:t>
            </a:r>
          </a:p>
        </p:txBody>
      </p:sp>
    </p:spTree>
    <p:extLst>
      <p:ext uri="{BB962C8B-B14F-4D97-AF65-F5344CB8AC3E}">
        <p14:creationId xmlns:p14="http://schemas.microsoft.com/office/powerpoint/2010/main" val="276915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AE12-BA2B-42A0-8A5A-88091BB72811}"/>
              </a:ext>
            </a:extLst>
          </p:cNvPr>
          <p:cNvSpPr>
            <a:spLocks noGrp="1"/>
          </p:cNvSpPr>
          <p:nvPr>
            <p:ph type="title"/>
          </p:nvPr>
        </p:nvSpPr>
        <p:spPr/>
        <p:txBody>
          <a:bodyPr/>
          <a:lstStyle/>
          <a:p>
            <a:r>
              <a:rPr lang="en-IN" sz="3200" dirty="0"/>
              <a:t>Figure 9.1: Types of Social Networking Sites</a:t>
            </a:r>
          </a:p>
        </p:txBody>
      </p:sp>
      <p:sp>
        <p:nvSpPr>
          <p:cNvPr id="3" name="Content Placeholder 2">
            <a:extLst>
              <a:ext uri="{FF2B5EF4-FFF2-40B4-BE49-F238E27FC236}">
                <a16:creationId xmlns:a16="http://schemas.microsoft.com/office/drawing/2014/main" id="{C9F50812-2E1C-4182-877D-A277DF2AD9BD}"/>
              </a:ext>
            </a:extLst>
          </p:cNvPr>
          <p:cNvSpPr>
            <a:spLocks noGrp="1"/>
          </p:cNvSpPr>
          <p:nvPr>
            <p:ph sz="quarter" idx="13"/>
          </p:nvPr>
        </p:nvSpPr>
        <p:spPr/>
        <p:txBody>
          <a:bodyPr/>
          <a:lstStyle/>
          <a:p>
            <a:r>
              <a:rPr lang="en-IN" dirty="0"/>
              <a:t>General social networking sites</a:t>
            </a:r>
          </a:p>
          <a:p>
            <a:r>
              <a:rPr lang="en-IN" dirty="0"/>
              <a:t>Niche social networking sites</a:t>
            </a:r>
          </a:p>
          <a:p>
            <a:pPr lvl="1"/>
            <a:r>
              <a:rPr lang="en-IN" dirty="0"/>
              <a:t>Business</a:t>
            </a:r>
          </a:p>
          <a:p>
            <a:pPr lvl="1"/>
            <a:r>
              <a:rPr lang="en-IN" dirty="0"/>
              <a:t>Family and lifestyle</a:t>
            </a:r>
          </a:p>
          <a:p>
            <a:pPr lvl="1"/>
            <a:r>
              <a:rPr lang="en-IN" dirty="0"/>
              <a:t>Dating</a:t>
            </a:r>
          </a:p>
          <a:p>
            <a:pPr lvl="1"/>
            <a:r>
              <a:rPr lang="en-IN" dirty="0"/>
              <a:t>Special interests and hobbies</a:t>
            </a:r>
          </a:p>
          <a:p>
            <a:pPr lvl="1"/>
            <a:r>
              <a:rPr lang="en-IN" dirty="0"/>
              <a:t>Shopping</a:t>
            </a:r>
          </a:p>
          <a:p>
            <a:r>
              <a:rPr lang="en-IN" dirty="0"/>
              <a:t>Social bookmarking sites</a:t>
            </a:r>
          </a:p>
        </p:txBody>
      </p:sp>
    </p:spTree>
    <p:extLst>
      <p:ext uri="{BB962C8B-B14F-4D97-AF65-F5344CB8AC3E}">
        <p14:creationId xmlns:p14="http://schemas.microsoft.com/office/powerpoint/2010/main" val="81852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0ECF-6412-4377-AF59-106DF81A6D53}"/>
              </a:ext>
            </a:extLst>
          </p:cNvPr>
          <p:cNvSpPr>
            <a:spLocks noGrp="1"/>
          </p:cNvSpPr>
          <p:nvPr>
            <p:ph type="title"/>
          </p:nvPr>
        </p:nvSpPr>
        <p:spPr/>
        <p:txBody>
          <a:bodyPr/>
          <a:lstStyle/>
          <a:p>
            <a:r>
              <a:rPr lang="en-IN" dirty="0"/>
              <a:t>Facebook</a:t>
            </a:r>
          </a:p>
        </p:txBody>
      </p:sp>
      <p:sp>
        <p:nvSpPr>
          <p:cNvPr id="3" name="Content Placeholder 2">
            <a:extLst>
              <a:ext uri="{FF2B5EF4-FFF2-40B4-BE49-F238E27FC236}">
                <a16:creationId xmlns:a16="http://schemas.microsoft.com/office/drawing/2014/main" id="{7F4E5064-3983-4390-82F8-292DC3738DE7}"/>
              </a:ext>
            </a:extLst>
          </p:cNvPr>
          <p:cNvSpPr>
            <a:spLocks noGrp="1"/>
          </p:cNvSpPr>
          <p:nvPr>
            <p:ph sz="quarter" idx="13"/>
          </p:nvPr>
        </p:nvSpPr>
        <p:spPr>
          <a:xfrm>
            <a:off x="457200" y="1552574"/>
            <a:ext cx="5022826" cy="4838799"/>
          </a:xfrm>
        </p:spPr>
        <p:txBody>
          <a:bodyPr/>
          <a:lstStyle/>
          <a:p>
            <a:r>
              <a:rPr lang="en-IN" sz="2000" dirty="0"/>
              <a:t>Largest social media site</a:t>
            </a:r>
          </a:p>
          <a:p>
            <a:r>
              <a:rPr lang="en-IN" sz="2000" dirty="0"/>
              <a:t>2.3 billion users worldwide</a:t>
            </a:r>
          </a:p>
          <a:p>
            <a:r>
              <a:rPr lang="en-IN" sz="2000" dirty="0"/>
              <a:t>Advertising</a:t>
            </a:r>
          </a:p>
          <a:p>
            <a:pPr lvl="1"/>
            <a:r>
              <a:rPr lang="en-IN" sz="2000" dirty="0"/>
              <a:t>66% of social media dollars</a:t>
            </a:r>
          </a:p>
          <a:p>
            <a:r>
              <a:rPr lang="en-IN" sz="2000" dirty="0"/>
              <a:t>Custom audience function</a:t>
            </a:r>
          </a:p>
          <a:p>
            <a:r>
              <a:rPr lang="en-IN" sz="2000" dirty="0"/>
              <a:t>Demographics</a:t>
            </a:r>
          </a:p>
          <a:p>
            <a:pPr lvl="1"/>
            <a:r>
              <a:rPr lang="en-IN" sz="2000" dirty="0"/>
              <a:t>Teens have declined 25%</a:t>
            </a:r>
          </a:p>
          <a:p>
            <a:pPr lvl="1"/>
            <a:r>
              <a:rPr lang="en-IN" sz="2000" dirty="0"/>
              <a:t>Individuals 55+ increased</a:t>
            </a:r>
          </a:p>
          <a:p>
            <a:r>
              <a:rPr lang="en-IN" sz="2000" dirty="0"/>
              <a:t>Usage</a:t>
            </a:r>
          </a:p>
          <a:p>
            <a:pPr lvl="1"/>
            <a:r>
              <a:rPr lang="en-IN" sz="2000" dirty="0"/>
              <a:t>Few share details of their lives on a daily basis</a:t>
            </a:r>
          </a:p>
        </p:txBody>
      </p:sp>
      <p:pic>
        <p:nvPicPr>
          <p:cNvPr id="6" name="Content Placeholder 5" descr="An advertisement for I K E A shows some overlaid photos of individuals at an IKEA store and the title reads, people and planet positivity. The subtitle reads, I K E A group sustainability direction for 2020.">
            <a:extLst>
              <a:ext uri="{FF2B5EF4-FFF2-40B4-BE49-F238E27FC236}">
                <a16:creationId xmlns:a16="http://schemas.microsoft.com/office/drawing/2014/main" id="{8A757FDF-CE50-4F6F-BEF8-577F25AE1074}"/>
              </a:ext>
            </a:extLst>
          </p:cNvPr>
          <p:cNvPicPr>
            <a:picLocks noGrp="1" noChangeAspect="1"/>
          </p:cNvPicPr>
          <p:nvPr>
            <p:ph sz="quarter" idx="14"/>
          </p:nvPr>
        </p:nvPicPr>
        <p:blipFill>
          <a:blip r:embed="rId3"/>
          <a:stretch>
            <a:fillRect/>
          </a:stretch>
        </p:blipFill>
        <p:spPr>
          <a:xfrm>
            <a:off x="5748339" y="1752929"/>
            <a:ext cx="2915249" cy="4007082"/>
          </a:xfrm>
          <a:prstGeom prst="rect">
            <a:avLst/>
          </a:prstGeom>
        </p:spPr>
      </p:pic>
    </p:spTree>
    <p:extLst>
      <p:ext uri="{BB962C8B-B14F-4D97-AF65-F5344CB8AC3E}">
        <p14:creationId xmlns:p14="http://schemas.microsoft.com/office/powerpoint/2010/main" val="55596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3F9F-0445-4572-B8C3-5FB04B6EAF74}"/>
              </a:ext>
            </a:extLst>
          </p:cNvPr>
          <p:cNvSpPr>
            <a:spLocks noGrp="1"/>
          </p:cNvSpPr>
          <p:nvPr>
            <p:ph type="title"/>
          </p:nvPr>
        </p:nvSpPr>
        <p:spPr/>
        <p:txBody>
          <a:bodyPr/>
          <a:lstStyle/>
          <a:p>
            <a:r>
              <a:rPr lang="en-IN" dirty="0"/>
              <a:t>YouTube</a:t>
            </a:r>
          </a:p>
        </p:txBody>
      </p:sp>
      <p:sp>
        <p:nvSpPr>
          <p:cNvPr id="3" name="Content Placeholder 2">
            <a:extLst>
              <a:ext uri="{FF2B5EF4-FFF2-40B4-BE49-F238E27FC236}">
                <a16:creationId xmlns:a16="http://schemas.microsoft.com/office/drawing/2014/main" id="{BBB0CDA5-0CE8-49FB-9B79-78D6A72FC1CD}"/>
              </a:ext>
            </a:extLst>
          </p:cNvPr>
          <p:cNvSpPr>
            <a:spLocks noGrp="1"/>
          </p:cNvSpPr>
          <p:nvPr>
            <p:ph sz="quarter" idx="13"/>
          </p:nvPr>
        </p:nvSpPr>
        <p:spPr/>
        <p:txBody>
          <a:bodyPr/>
          <a:lstStyle/>
          <a:p>
            <a:r>
              <a:rPr lang="en-IN" dirty="0"/>
              <a:t>A video-driven, fast-growing social media site</a:t>
            </a:r>
          </a:p>
          <a:p>
            <a:r>
              <a:rPr lang="en-IN" dirty="0"/>
              <a:t>CoverGirl, Revlon – 99% views consumer generated</a:t>
            </a:r>
          </a:p>
          <a:p>
            <a:r>
              <a:rPr lang="en-IN" dirty="0"/>
              <a:t>Swiffer ad re-creations generate brand interest</a:t>
            </a:r>
          </a:p>
          <a:p>
            <a:r>
              <a:rPr lang="en-IN" dirty="0"/>
              <a:t>Fan-produced videos exceed brand-produced videos</a:t>
            </a:r>
          </a:p>
          <a:p>
            <a:r>
              <a:rPr lang="en-IN" dirty="0"/>
              <a:t>Product usage or repair – videos instead of manuals</a:t>
            </a:r>
          </a:p>
          <a:p>
            <a:r>
              <a:rPr lang="en-IN" dirty="0"/>
              <a:t>Brands must monitor fan-created videos</a:t>
            </a:r>
          </a:p>
        </p:txBody>
      </p:sp>
    </p:spTree>
    <p:extLst>
      <p:ext uri="{BB962C8B-B14F-4D97-AF65-F5344CB8AC3E}">
        <p14:creationId xmlns:p14="http://schemas.microsoft.com/office/powerpoint/2010/main" val="1213614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EC1F-EC93-4392-9B2F-776AB58FA00F}"/>
              </a:ext>
            </a:extLst>
          </p:cNvPr>
          <p:cNvSpPr>
            <a:spLocks noGrp="1"/>
          </p:cNvSpPr>
          <p:nvPr>
            <p:ph type="title"/>
          </p:nvPr>
        </p:nvSpPr>
        <p:spPr/>
        <p:txBody>
          <a:bodyPr/>
          <a:lstStyle/>
          <a:p>
            <a:r>
              <a:rPr lang="en-IN" sz="3200" dirty="0"/>
              <a:t>Figure 9.2: Trends in Consumer Video Sharing</a:t>
            </a:r>
          </a:p>
        </p:txBody>
      </p:sp>
      <p:sp>
        <p:nvSpPr>
          <p:cNvPr id="3" name="Content Placeholder 2">
            <a:extLst>
              <a:ext uri="{FF2B5EF4-FFF2-40B4-BE49-F238E27FC236}">
                <a16:creationId xmlns:a16="http://schemas.microsoft.com/office/drawing/2014/main" id="{10B76F34-5C8B-48AE-BEE5-0B24063FAF89}"/>
              </a:ext>
            </a:extLst>
          </p:cNvPr>
          <p:cNvSpPr>
            <a:spLocks noGrp="1"/>
          </p:cNvSpPr>
          <p:nvPr>
            <p:ph sz="quarter" idx="13"/>
          </p:nvPr>
        </p:nvSpPr>
        <p:spPr/>
        <p:txBody>
          <a:bodyPr/>
          <a:lstStyle/>
          <a:p>
            <a:r>
              <a:rPr lang="en-IN" dirty="0"/>
              <a:t>Uploading broadcast ads</a:t>
            </a:r>
          </a:p>
          <a:p>
            <a:r>
              <a:rPr lang="en-IN" dirty="0"/>
              <a:t>Video reviews of products</a:t>
            </a:r>
          </a:p>
          <a:p>
            <a:r>
              <a:rPr lang="en-IN" dirty="0"/>
              <a:t>Re-creation of ads</a:t>
            </a:r>
          </a:p>
          <a:p>
            <a:r>
              <a:rPr lang="en-IN" dirty="0"/>
              <a:t>Creating consumer-produced how-to videos</a:t>
            </a:r>
          </a:p>
          <a:p>
            <a:r>
              <a:rPr lang="en-IN" dirty="0"/>
              <a:t>Capturing real-time events</a:t>
            </a:r>
          </a:p>
          <a:p>
            <a:r>
              <a:rPr lang="en-IN" dirty="0"/>
              <a:t>Creating branded videos</a:t>
            </a:r>
          </a:p>
        </p:txBody>
      </p:sp>
    </p:spTree>
    <p:extLst>
      <p:ext uri="{BB962C8B-B14F-4D97-AF65-F5344CB8AC3E}">
        <p14:creationId xmlns:p14="http://schemas.microsoft.com/office/powerpoint/2010/main" val="340646349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146044</TotalTime>
  <Words>4269</Words>
  <Application>Microsoft Office PowerPoint</Application>
  <PresentationFormat>On-screen Show (4:3)</PresentationFormat>
  <Paragraphs>360</Paragraphs>
  <Slides>41</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Cambria</vt:lpstr>
      <vt:lpstr>Symbol</vt:lpstr>
      <vt:lpstr>Calibri</vt:lpstr>
      <vt:lpstr>Times New Roman</vt:lpstr>
      <vt:lpstr>Verdana</vt:lpstr>
      <vt:lpstr>Arial</vt:lpstr>
      <vt:lpstr>Noto Sans Symbols</vt:lpstr>
      <vt:lpstr>USHE</vt:lpstr>
      <vt:lpstr>USHE_slide options</vt:lpstr>
      <vt:lpstr>Integrated Advertising, Promotion, and Marketing Communications</vt:lpstr>
      <vt:lpstr>Chapter Objectives</vt:lpstr>
      <vt:lpstr>Chapter Overview</vt:lpstr>
      <vt:lpstr>Wholly Guacamole</vt:lpstr>
      <vt:lpstr>Social Media Terms</vt:lpstr>
      <vt:lpstr>Figure 9.1: Types of Social Networking Sites</vt:lpstr>
      <vt:lpstr>Facebook</vt:lpstr>
      <vt:lpstr>YouTube</vt:lpstr>
      <vt:lpstr>Figure 9.2: Trends in Consumer Video Sharing</vt:lpstr>
      <vt:lpstr>Instagram</vt:lpstr>
      <vt:lpstr>Twitter</vt:lpstr>
      <vt:lpstr>Figure 9.3: Tips for Using Twitter</vt:lpstr>
      <vt:lpstr>Pinterest</vt:lpstr>
      <vt:lpstr>Snapchat and TikTok</vt:lpstr>
      <vt:lpstr>Social Media Marketing (1 of 4)</vt:lpstr>
      <vt:lpstr>Social Media Marketing (2 of 4)</vt:lpstr>
      <vt:lpstr>Figure 9.4: Functions of Social Listening</vt:lpstr>
      <vt:lpstr>Social Media Marketing (3 of 4)</vt:lpstr>
      <vt:lpstr>Social Media Marketing (4 of 4)</vt:lpstr>
      <vt:lpstr>Questions to Consider (1 of 2)</vt:lpstr>
      <vt:lpstr>Figure 9.5: Reasons Consumers Follow Brands</vt:lpstr>
      <vt:lpstr>Figure 9.6: Social Media Strategies</vt:lpstr>
      <vt:lpstr>Figure 9.7: Building a Social Media Presence</vt:lpstr>
      <vt:lpstr>Content Seeding</vt:lpstr>
      <vt:lpstr>Behavioral Targeting</vt:lpstr>
      <vt:lpstr>Real-Time Marketing</vt:lpstr>
      <vt:lpstr>Video Marketing</vt:lpstr>
      <vt:lpstr>Location of Video Ads</vt:lpstr>
      <vt:lpstr>Figure 9.8: Video Tactics</vt:lpstr>
      <vt:lpstr>Figure 9.9: Online Ads versus Television Ads</vt:lpstr>
      <vt:lpstr>Influencer Marketing</vt:lpstr>
      <vt:lpstr>Questions to Consider (2 of 2)</vt:lpstr>
      <vt:lpstr>Interactive Blogs</vt:lpstr>
      <vt:lpstr>Figure 9.10: Types of Interactive Blogs</vt:lpstr>
      <vt:lpstr>Consumer-Generated Reviews</vt:lpstr>
      <vt:lpstr>Viral Marketing</vt:lpstr>
      <vt:lpstr>Figure 9.11: Keys to Successful Viral Marketing</vt:lpstr>
      <vt:lpstr>International Implications</vt:lpstr>
      <vt:lpstr>Your Career: Social Media</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9, Social Media</dc:title>
  <dc:subject>BusPub</dc:subject>
  <dc:creator>Clow/Baack</dc:creator>
  <cp:keywords>Integrated Advertising, Promotion, and Marketing Communications</cp:keywords>
  <dc:description>Long description alt-text is inserted in the notes pane.</dc:description>
  <cp:lastModifiedBy>ChellapandiMurugan, MeenakshiSundaram</cp:lastModifiedBy>
  <cp:revision>735</cp:revision>
  <dcterms:modified xsi:type="dcterms:W3CDTF">2021-04-23T07:25:49Z</dcterms:modified>
</cp:coreProperties>
</file>